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762" r:id="rId2"/>
  </p:sldMasterIdLst>
  <p:notesMasterIdLst>
    <p:notesMasterId r:id="rId22"/>
  </p:notesMasterIdLst>
  <p:handoutMasterIdLst>
    <p:handoutMasterId r:id="rId23"/>
  </p:handoutMasterIdLst>
  <p:sldIdLst>
    <p:sldId id="303" r:id="rId3"/>
    <p:sldId id="264" r:id="rId4"/>
    <p:sldId id="306" r:id="rId5"/>
    <p:sldId id="320" r:id="rId6"/>
    <p:sldId id="304" r:id="rId7"/>
    <p:sldId id="307" r:id="rId8"/>
    <p:sldId id="309" r:id="rId9"/>
    <p:sldId id="313" r:id="rId10"/>
    <p:sldId id="308" r:id="rId11"/>
    <p:sldId id="310" r:id="rId12"/>
    <p:sldId id="321" r:id="rId13"/>
    <p:sldId id="311" r:id="rId14"/>
    <p:sldId id="312" r:id="rId15"/>
    <p:sldId id="315" r:id="rId16"/>
    <p:sldId id="314" r:id="rId17"/>
    <p:sldId id="317" r:id="rId18"/>
    <p:sldId id="318" r:id="rId19"/>
    <p:sldId id="322" r:id="rId20"/>
    <p:sldId id="319" r:id="rId21"/>
  </p:sldIdLst>
  <p:sldSz cx="12192000" cy="6858000"/>
  <p:notesSz cx="6819900" cy="9918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2CB59C-0C1E-4335-8070-15CF2FC460B3}">
          <p14:sldIdLst>
            <p14:sldId id="303"/>
            <p14:sldId id="264"/>
            <p14:sldId id="306"/>
            <p14:sldId id="320"/>
            <p14:sldId id="304"/>
            <p14:sldId id="307"/>
            <p14:sldId id="309"/>
            <p14:sldId id="313"/>
            <p14:sldId id="308"/>
          </p14:sldIdLst>
        </p14:section>
        <p14:section name="Untitled Section" id="{F6AA0006-A703-42BB-BE08-8FCEAA75A2FD}">
          <p14:sldIdLst>
            <p14:sldId id="310"/>
            <p14:sldId id="321"/>
            <p14:sldId id="311"/>
            <p14:sldId id="312"/>
            <p14:sldId id="315"/>
            <p14:sldId id="314"/>
            <p14:sldId id="317"/>
            <p14:sldId id="318"/>
            <p14:sldId id="322"/>
            <p14:sldId id="31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9" d="100"/>
          <a:sy n="79" d="100"/>
        </p:scale>
        <p:origin x="82" y="451"/>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63032" y="0"/>
            <a:ext cx="2955290" cy="497658"/>
          </a:xfrm>
          <a:prstGeom prst="rect">
            <a:avLst/>
          </a:prstGeom>
        </p:spPr>
        <p:txBody>
          <a:bodyPr vert="horz" lIns="91440" tIns="45720" rIns="91440" bIns="45720" rtlCol="0"/>
          <a:lstStyle>
            <a:lvl1pPr algn="r">
              <a:defRPr sz="1200"/>
            </a:lvl1pPr>
          </a:lstStyle>
          <a:p>
            <a:fld id="{8EB33BB8-6C7A-4BE0-9B55-9EAC48D52EC6}" type="datetimeFigureOut">
              <a:rPr lang="en-US"/>
              <a:t>9/4/2023</a:t>
            </a:fld>
            <a:endParaRPr/>
          </a:p>
        </p:txBody>
      </p:sp>
      <p:sp>
        <p:nvSpPr>
          <p:cNvPr id="4" name="Footer Placeholder 3"/>
          <p:cNvSpPr>
            <a:spLocks noGrp="1"/>
          </p:cNvSpPr>
          <p:nvPr>
            <p:ph type="ftr" sz="quarter" idx="2"/>
          </p:nvPr>
        </p:nvSpPr>
        <p:spPr>
          <a:xfrm>
            <a:off x="0" y="9421044"/>
            <a:ext cx="2955290" cy="497656"/>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63032" y="9421044"/>
            <a:ext cx="2955290" cy="497656"/>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C611EF64-F73B-4314-BB6F-BC0937BBDF19}" type="datetimeFigureOut">
              <a:rPr lang="en-US"/>
              <a:t>9/4/2023</a:t>
            </a:fld>
            <a:endParaRPr/>
          </a:p>
        </p:txBody>
      </p:sp>
      <p:sp>
        <p:nvSpPr>
          <p:cNvPr id="4" name="Slide Image Placeholder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1990" y="4773374"/>
            <a:ext cx="5455920" cy="3905488"/>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s://www.twinkl.co.uk/" TargetMode="Externa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hyperlink" Target="https://www.twinkl.co.uk/"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9D3B9702-7FBF-4720-8670-571C5E7EEDDE}" type="datetime1">
              <a:rPr lang="en-US" smtClean="0"/>
              <a:t>9/4/2023</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GB"/>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8FDBFFB2-86D9-4B8F-A59A-553A60B94BBE}" type="slidenum">
              <a:rPr lang="en-GB" smtClean="0"/>
              <a:pPr/>
              <a:t>‹#›</a:t>
            </a:fld>
            <a:endParaRPr lang="en-GB"/>
          </a:p>
        </p:txBody>
      </p:sp>
    </p:spTree>
    <p:extLst>
      <p:ext uri="{BB962C8B-B14F-4D97-AF65-F5344CB8AC3E}">
        <p14:creationId xmlns:p14="http://schemas.microsoft.com/office/powerpoint/2010/main" val="10557739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427AEA-BBBB-4C9B-AB23-214EAA8AB789}" type="datetime1">
              <a:rPr lang="en-US" smtClean="0"/>
              <a:t>9/4/2023</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t>‹#›</a:t>
            </a:fld>
            <a:endParaRPr lang="en-GB"/>
          </a:p>
        </p:txBody>
      </p:sp>
    </p:spTree>
    <p:extLst>
      <p:ext uri="{BB962C8B-B14F-4D97-AF65-F5344CB8AC3E}">
        <p14:creationId xmlns:p14="http://schemas.microsoft.com/office/powerpoint/2010/main" val="523846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91CA30-F5CD-4CA0-B16A-349C6F830700}" type="datetime1">
              <a:rPr lang="en-US" smtClean="0"/>
              <a:t>9/4/2023</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t>‹#›</a:t>
            </a:fld>
            <a:endParaRPr lang="en-GB"/>
          </a:p>
        </p:txBody>
      </p:sp>
    </p:spTree>
    <p:extLst>
      <p:ext uri="{BB962C8B-B14F-4D97-AF65-F5344CB8AC3E}">
        <p14:creationId xmlns:p14="http://schemas.microsoft.com/office/powerpoint/2010/main" val="45419345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5"/>
          <p:cNvSpPr>
            <a:spLocks noGrp="1"/>
          </p:cNvSpPr>
          <p:nvPr>
            <p:ph type="title"/>
          </p:nvPr>
        </p:nvSpPr>
        <p:spPr>
          <a:xfrm>
            <a:off x="609598" y="438151"/>
            <a:ext cx="10960100" cy="994306"/>
          </a:xfrm>
          <a:prstGeom prst="roundRect">
            <a:avLst>
              <a:gd name="adj" fmla="val 9641"/>
            </a:avLst>
          </a:prstGeom>
        </p:spPr>
        <p:txBody>
          <a:bodyPr>
            <a:noAutofit/>
          </a:bodyPr>
          <a:lstStyle>
            <a:lvl1pPr>
              <a:defRPr sz="3600">
                <a:latin typeface="Twinkl" pitchFamily="2" charset="0"/>
              </a:defRPr>
            </a:lvl1pPr>
          </a:lstStyle>
          <a:p>
            <a:r>
              <a:rPr lang="en-US" dirty="0"/>
              <a:t>Click to edit Master title style</a:t>
            </a:r>
            <a:endParaRPr lang="en-GB" dirty="0"/>
          </a:p>
        </p:txBody>
      </p:sp>
      <p:pic>
        <p:nvPicPr>
          <p:cNvPr id="20" name="Picture 19" descr="Background pattern&#10;&#10;Description automatically generated">
            <a:extLst>
              <a:ext uri="{FF2B5EF4-FFF2-40B4-BE49-F238E27FC236}">
                <a16:creationId xmlns:a16="http://schemas.microsoft.com/office/drawing/2014/main" id="{AD389A88-64B0-4DBF-BB94-B3B7A105EB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219" b="770"/>
          <a:stretch/>
        </p:blipFill>
        <p:spPr>
          <a:xfrm>
            <a:off x="0" y="0"/>
            <a:ext cx="12192000" cy="6858000"/>
          </a:xfrm>
          <a:prstGeom prst="rect">
            <a:avLst/>
          </a:prstGeom>
        </p:spPr>
      </p:pic>
    </p:spTree>
    <p:extLst>
      <p:ext uri="{BB962C8B-B14F-4D97-AF65-F5344CB8AC3E}">
        <p14:creationId xmlns:p14="http://schemas.microsoft.com/office/powerpoint/2010/main" val="4281248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D6CAF-4034-4B8F-8B79-2E0D508C0444}"/>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DED932E8-CA4C-4C22-AC1C-7E123A950F3B}"/>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B055231-6DCE-4F70-925C-6EE430BBF9E2}"/>
              </a:ext>
            </a:extLst>
          </p:cNvPr>
          <p:cNvSpPr>
            <a:spLocks noGrp="1"/>
          </p:cNvSpPr>
          <p:nvPr>
            <p:ph type="dt" sz="half" idx="10"/>
          </p:nvPr>
        </p:nvSpPr>
        <p:spPr/>
        <p:txBody>
          <a:bodyPr/>
          <a:lstStyle/>
          <a:p>
            <a:fld id="{4BD47BC6-1287-4364-AD11-63C72F64D528}" type="datetimeFigureOut">
              <a:rPr lang="en-GB" smtClean="0"/>
              <a:t>06/09/2023</a:t>
            </a:fld>
            <a:endParaRPr lang="en-GB"/>
          </a:p>
        </p:txBody>
      </p:sp>
      <p:sp>
        <p:nvSpPr>
          <p:cNvPr id="5" name="Footer Placeholder 4">
            <a:extLst>
              <a:ext uri="{FF2B5EF4-FFF2-40B4-BE49-F238E27FC236}">
                <a16:creationId xmlns:a16="http://schemas.microsoft.com/office/drawing/2014/main" id="{2FA3F12F-DED0-486E-90FB-85493498BB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148067-111B-49C4-95BB-1920932A91F3}"/>
              </a:ext>
            </a:extLst>
          </p:cNvPr>
          <p:cNvSpPr>
            <a:spLocks noGrp="1"/>
          </p:cNvSpPr>
          <p:nvPr>
            <p:ph type="sldNum" sz="quarter" idx="12"/>
          </p:nvPr>
        </p:nvSpPr>
        <p:spPr/>
        <p:txBody>
          <a:bodyPr/>
          <a:lstStyle/>
          <a:p>
            <a:fld id="{F318AE6F-CB24-40B6-8F95-9DD07DE3C361}" type="slidenum">
              <a:rPr lang="en-GB" smtClean="0"/>
              <a:t>‹#›</a:t>
            </a:fld>
            <a:endParaRPr lang="en-GB"/>
          </a:p>
        </p:txBody>
      </p:sp>
    </p:spTree>
    <p:extLst>
      <p:ext uri="{BB962C8B-B14F-4D97-AF65-F5344CB8AC3E}">
        <p14:creationId xmlns:p14="http://schemas.microsoft.com/office/powerpoint/2010/main" val="3455466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FA151-2C3D-43DF-A324-51EEE3DB11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C53ED8-CB40-43BF-813D-5999A9CFB7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7C117-8EE4-401A-AF57-32F126CD3FC9}"/>
              </a:ext>
            </a:extLst>
          </p:cNvPr>
          <p:cNvSpPr>
            <a:spLocks noGrp="1"/>
          </p:cNvSpPr>
          <p:nvPr>
            <p:ph type="dt" sz="half" idx="10"/>
          </p:nvPr>
        </p:nvSpPr>
        <p:spPr/>
        <p:txBody>
          <a:bodyPr/>
          <a:lstStyle/>
          <a:p>
            <a:fld id="{4BD47BC6-1287-4364-AD11-63C72F64D528}" type="datetimeFigureOut">
              <a:rPr lang="en-GB" smtClean="0"/>
              <a:t>06/09/2023</a:t>
            </a:fld>
            <a:endParaRPr lang="en-GB"/>
          </a:p>
        </p:txBody>
      </p:sp>
      <p:sp>
        <p:nvSpPr>
          <p:cNvPr id="5" name="Footer Placeholder 4">
            <a:extLst>
              <a:ext uri="{FF2B5EF4-FFF2-40B4-BE49-F238E27FC236}">
                <a16:creationId xmlns:a16="http://schemas.microsoft.com/office/drawing/2014/main" id="{C86ABA45-4320-475B-BC91-2E8EDCE2CE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C04A64-0D8D-4872-A328-155D9CE7354C}"/>
              </a:ext>
            </a:extLst>
          </p:cNvPr>
          <p:cNvSpPr>
            <a:spLocks noGrp="1"/>
          </p:cNvSpPr>
          <p:nvPr>
            <p:ph type="sldNum" sz="quarter" idx="12"/>
          </p:nvPr>
        </p:nvSpPr>
        <p:spPr/>
        <p:txBody>
          <a:bodyPr/>
          <a:lstStyle/>
          <a:p>
            <a:fld id="{F318AE6F-CB24-40B6-8F95-9DD07DE3C361}" type="slidenum">
              <a:rPr lang="en-GB" smtClean="0"/>
              <a:t>‹#›</a:t>
            </a:fld>
            <a:endParaRPr lang="en-GB"/>
          </a:p>
        </p:txBody>
      </p:sp>
    </p:spTree>
    <p:extLst>
      <p:ext uri="{BB962C8B-B14F-4D97-AF65-F5344CB8AC3E}">
        <p14:creationId xmlns:p14="http://schemas.microsoft.com/office/powerpoint/2010/main" val="3932782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E76BF-1E71-4944-AA77-F6043FE4D922}"/>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46001D8-0C05-4526-A406-830EEC4E8CC7}"/>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AD17A1-37C5-4701-AABA-85F6C67CB7D8}"/>
              </a:ext>
            </a:extLst>
          </p:cNvPr>
          <p:cNvSpPr>
            <a:spLocks noGrp="1"/>
          </p:cNvSpPr>
          <p:nvPr>
            <p:ph type="dt" sz="half" idx="10"/>
          </p:nvPr>
        </p:nvSpPr>
        <p:spPr/>
        <p:txBody>
          <a:bodyPr/>
          <a:lstStyle/>
          <a:p>
            <a:fld id="{4BD47BC6-1287-4364-AD11-63C72F64D528}" type="datetimeFigureOut">
              <a:rPr lang="en-GB" smtClean="0"/>
              <a:t>06/09/2023</a:t>
            </a:fld>
            <a:endParaRPr lang="en-GB"/>
          </a:p>
        </p:txBody>
      </p:sp>
      <p:sp>
        <p:nvSpPr>
          <p:cNvPr id="5" name="Footer Placeholder 4">
            <a:extLst>
              <a:ext uri="{FF2B5EF4-FFF2-40B4-BE49-F238E27FC236}">
                <a16:creationId xmlns:a16="http://schemas.microsoft.com/office/drawing/2014/main" id="{5B956183-71E8-45DC-8D66-D29D089267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CE0720-34FC-4DC3-8AD3-3BF36304EBD3}"/>
              </a:ext>
            </a:extLst>
          </p:cNvPr>
          <p:cNvSpPr>
            <a:spLocks noGrp="1"/>
          </p:cNvSpPr>
          <p:nvPr>
            <p:ph type="sldNum" sz="quarter" idx="12"/>
          </p:nvPr>
        </p:nvSpPr>
        <p:spPr/>
        <p:txBody>
          <a:bodyPr/>
          <a:lstStyle/>
          <a:p>
            <a:fld id="{F318AE6F-CB24-40B6-8F95-9DD07DE3C361}" type="slidenum">
              <a:rPr lang="en-GB" smtClean="0"/>
              <a:t>‹#›</a:t>
            </a:fld>
            <a:endParaRPr lang="en-GB"/>
          </a:p>
        </p:txBody>
      </p:sp>
    </p:spTree>
    <p:extLst>
      <p:ext uri="{BB962C8B-B14F-4D97-AF65-F5344CB8AC3E}">
        <p14:creationId xmlns:p14="http://schemas.microsoft.com/office/powerpoint/2010/main" val="202028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5E03-EEB7-4D85-8B92-7FBF868199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9E2952-2660-4BED-8DA6-352BAF8E92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8A52250-4782-4B04-87A2-72481BF34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13D987-0DEA-442E-90E0-76395FD05E38}"/>
              </a:ext>
            </a:extLst>
          </p:cNvPr>
          <p:cNvSpPr>
            <a:spLocks noGrp="1"/>
          </p:cNvSpPr>
          <p:nvPr>
            <p:ph type="dt" sz="half" idx="10"/>
          </p:nvPr>
        </p:nvSpPr>
        <p:spPr/>
        <p:txBody>
          <a:bodyPr/>
          <a:lstStyle/>
          <a:p>
            <a:fld id="{4BD47BC6-1287-4364-AD11-63C72F64D528}" type="datetimeFigureOut">
              <a:rPr lang="en-GB" smtClean="0"/>
              <a:t>06/09/2023</a:t>
            </a:fld>
            <a:endParaRPr lang="en-GB"/>
          </a:p>
        </p:txBody>
      </p:sp>
      <p:sp>
        <p:nvSpPr>
          <p:cNvPr id="6" name="Footer Placeholder 5">
            <a:extLst>
              <a:ext uri="{FF2B5EF4-FFF2-40B4-BE49-F238E27FC236}">
                <a16:creationId xmlns:a16="http://schemas.microsoft.com/office/drawing/2014/main" id="{B68367A6-E6A9-440D-9D18-FFB3E3CC35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6166F6-630F-41B8-971D-823E93A6D98E}"/>
              </a:ext>
            </a:extLst>
          </p:cNvPr>
          <p:cNvSpPr>
            <a:spLocks noGrp="1"/>
          </p:cNvSpPr>
          <p:nvPr>
            <p:ph type="sldNum" sz="quarter" idx="12"/>
          </p:nvPr>
        </p:nvSpPr>
        <p:spPr/>
        <p:txBody>
          <a:bodyPr/>
          <a:lstStyle/>
          <a:p>
            <a:fld id="{F318AE6F-CB24-40B6-8F95-9DD07DE3C361}" type="slidenum">
              <a:rPr lang="en-GB" smtClean="0"/>
              <a:t>‹#›</a:t>
            </a:fld>
            <a:endParaRPr lang="en-GB"/>
          </a:p>
        </p:txBody>
      </p:sp>
    </p:spTree>
    <p:extLst>
      <p:ext uri="{BB962C8B-B14F-4D97-AF65-F5344CB8AC3E}">
        <p14:creationId xmlns:p14="http://schemas.microsoft.com/office/powerpoint/2010/main" val="1300938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4BF02-6912-4699-94AB-B94BC9AD6326}"/>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44CDDC-1B84-43AF-808F-A27914C8A5BA}"/>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9ACE251-AACA-4BE1-930C-5D5E553176EC}"/>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6E760D8-788A-4CB2-A33C-3EFA870E2305}"/>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A958BEF-E623-4997-8067-3AF9C63378DE}"/>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F71FBEC-4952-4A34-8062-298954718834}"/>
              </a:ext>
            </a:extLst>
          </p:cNvPr>
          <p:cNvSpPr>
            <a:spLocks noGrp="1"/>
          </p:cNvSpPr>
          <p:nvPr>
            <p:ph type="dt" sz="half" idx="10"/>
          </p:nvPr>
        </p:nvSpPr>
        <p:spPr/>
        <p:txBody>
          <a:bodyPr/>
          <a:lstStyle/>
          <a:p>
            <a:fld id="{4BD47BC6-1287-4364-AD11-63C72F64D528}" type="datetimeFigureOut">
              <a:rPr lang="en-GB" smtClean="0"/>
              <a:t>06/09/2023</a:t>
            </a:fld>
            <a:endParaRPr lang="en-GB"/>
          </a:p>
        </p:txBody>
      </p:sp>
      <p:sp>
        <p:nvSpPr>
          <p:cNvPr id="8" name="Footer Placeholder 7">
            <a:extLst>
              <a:ext uri="{FF2B5EF4-FFF2-40B4-BE49-F238E27FC236}">
                <a16:creationId xmlns:a16="http://schemas.microsoft.com/office/drawing/2014/main" id="{43E75496-485B-430B-B31A-91D03746129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19330AD-BD83-4B05-A59F-DC4150D55187}"/>
              </a:ext>
            </a:extLst>
          </p:cNvPr>
          <p:cNvSpPr>
            <a:spLocks noGrp="1"/>
          </p:cNvSpPr>
          <p:nvPr>
            <p:ph type="sldNum" sz="quarter" idx="12"/>
          </p:nvPr>
        </p:nvSpPr>
        <p:spPr/>
        <p:txBody>
          <a:bodyPr/>
          <a:lstStyle/>
          <a:p>
            <a:fld id="{F318AE6F-CB24-40B6-8F95-9DD07DE3C361}" type="slidenum">
              <a:rPr lang="en-GB" smtClean="0"/>
              <a:t>‹#›</a:t>
            </a:fld>
            <a:endParaRPr lang="en-GB"/>
          </a:p>
        </p:txBody>
      </p:sp>
    </p:spTree>
    <p:extLst>
      <p:ext uri="{BB962C8B-B14F-4D97-AF65-F5344CB8AC3E}">
        <p14:creationId xmlns:p14="http://schemas.microsoft.com/office/powerpoint/2010/main" val="1640963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786AD-D03B-4CEA-A343-F109C09E57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F7F8412-8170-463E-B043-E7F0525B4206}"/>
              </a:ext>
            </a:extLst>
          </p:cNvPr>
          <p:cNvSpPr>
            <a:spLocks noGrp="1"/>
          </p:cNvSpPr>
          <p:nvPr>
            <p:ph type="dt" sz="half" idx="10"/>
          </p:nvPr>
        </p:nvSpPr>
        <p:spPr/>
        <p:txBody>
          <a:bodyPr/>
          <a:lstStyle/>
          <a:p>
            <a:fld id="{4BD47BC6-1287-4364-AD11-63C72F64D528}" type="datetimeFigureOut">
              <a:rPr lang="en-GB" smtClean="0"/>
              <a:t>06/09/2023</a:t>
            </a:fld>
            <a:endParaRPr lang="en-GB"/>
          </a:p>
        </p:txBody>
      </p:sp>
      <p:sp>
        <p:nvSpPr>
          <p:cNvPr id="4" name="Footer Placeholder 3">
            <a:extLst>
              <a:ext uri="{FF2B5EF4-FFF2-40B4-BE49-F238E27FC236}">
                <a16:creationId xmlns:a16="http://schemas.microsoft.com/office/drawing/2014/main" id="{29FCBF54-1E46-4C66-82A9-FA258047DB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074A6F-9449-4D01-B48D-48DFFD96D1F4}"/>
              </a:ext>
            </a:extLst>
          </p:cNvPr>
          <p:cNvSpPr>
            <a:spLocks noGrp="1"/>
          </p:cNvSpPr>
          <p:nvPr>
            <p:ph type="sldNum" sz="quarter" idx="12"/>
          </p:nvPr>
        </p:nvSpPr>
        <p:spPr/>
        <p:txBody>
          <a:bodyPr/>
          <a:lstStyle/>
          <a:p>
            <a:fld id="{F318AE6F-CB24-40B6-8F95-9DD07DE3C361}" type="slidenum">
              <a:rPr lang="en-GB" smtClean="0"/>
              <a:t>‹#›</a:t>
            </a:fld>
            <a:endParaRPr lang="en-GB"/>
          </a:p>
        </p:txBody>
      </p:sp>
    </p:spTree>
    <p:extLst>
      <p:ext uri="{BB962C8B-B14F-4D97-AF65-F5344CB8AC3E}">
        <p14:creationId xmlns:p14="http://schemas.microsoft.com/office/powerpoint/2010/main" val="4144100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677F60-2DF9-4296-AC30-A434E9513601}"/>
              </a:ext>
            </a:extLst>
          </p:cNvPr>
          <p:cNvSpPr>
            <a:spLocks noGrp="1"/>
          </p:cNvSpPr>
          <p:nvPr>
            <p:ph type="dt" sz="half" idx="10"/>
          </p:nvPr>
        </p:nvSpPr>
        <p:spPr/>
        <p:txBody>
          <a:bodyPr/>
          <a:lstStyle/>
          <a:p>
            <a:fld id="{4BD47BC6-1287-4364-AD11-63C72F64D528}" type="datetimeFigureOut">
              <a:rPr lang="en-GB" smtClean="0"/>
              <a:t>06/09/2023</a:t>
            </a:fld>
            <a:endParaRPr lang="en-GB"/>
          </a:p>
        </p:txBody>
      </p:sp>
      <p:sp>
        <p:nvSpPr>
          <p:cNvPr id="3" name="Footer Placeholder 2">
            <a:extLst>
              <a:ext uri="{FF2B5EF4-FFF2-40B4-BE49-F238E27FC236}">
                <a16:creationId xmlns:a16="http://schemas.microsoft.com/office/drawing/2014/main" id="{B768C8ED-1A1E-4B95-A705-109A8DA79E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FC4865D-1CFF-4363-9E6C-3F72B690230C}"/>
              </a:ext>
            </a:extLst>
          </p:cNvPr>
          <p:cNvSpPr>
            <a:spLocks noGrp="1"/>
          </p:cNvSpPr>
          <p:nvPr>
            <p:ph type="sldNum" sz="quarter" idx="12"/>
          </p:nvPr>
        </p:nvSpPr>
        <p:spPr/>
        <p:txBody>
          <a:bodyPr/>
          <a:lstStyle/>
          <a:p>
            <a:fld id="{F318AE6F-CB24-40B6-8F95-9DD07DE3C361}" type="slidenum">
              <a:rPr lang="en-GB" smtClean="0"/>
              <a:t>‹#›</a:t>
            </a:fld>
            <a:endParaRPr lang="en-GB"/>
          </a:p>
        </p:txBody>
      </p:sp>
    </p:spTree>
    <p:extLst>
      <p:ext uri="{BB962C8B-B14F-4D97-AF65-F5344CB8AC3E}">
        <p14:creationId xmlns:p14="http://schemas.microsoft.com/office/powerpoint/2010/main" val="3401317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3AF48E-ABA0-4B58-B562-D1D7408067C4}" type="datetime1">
              <a:rPr lang="en-US" smtClean="0"/>
              <a:t>9/4/2023</a:t>
            </a:fld>
            <a:endParaRPr lang="en-US"/>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DBFFB2-86D9-4B8F-A59A-553A60B94BBE}" type="slidenum">
              <a:rPr lang="en-GB" smtClean="0"/>
              <a:t>‹#›</a:t>
            </a:fld>
            <a:endParaRPr lang="en-GB"/>
          </a:p>
        </p:txBody>
      </p:sp>
    </p:spTree>
    <p:extLst>
      <p:ext uri="{BB962C8B-B14F-4D97-AF65-F5344CB8AC3E}">
        <p14:creationId xmlns:p14="http://schemas.microsoft.com/office/powerpoint/2010/main" val="3574527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29E2A-D7ED-4F67-9DD6-7E50A8AAE690}"/>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A179-3220-49A6-8987-DDD527788124}"/>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8C16602-647B-4844-A18C-F7B696413E98}"/>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A84614C-5C87-4123-B6C9-37067A5ED5CF}"/>
              </a:ext>
            </a:extLst>
          </p:cNvPr>
          <p:cNvSpPr>
            <a:spLocks noGrp="1"/>
          </p:cNvSpPr>
          <p:nvPr>
            <p:ph type="dt" sz="half" idx="10"/>
          </p:nvPr>
        </p:nvSpPr>
        <p:spPr/>
        <p:txBody>
          <a:bodyPr/>
          <a:lstStyle/>
          <a:p>
            <a:fld id="{4BD47BC6-1287-4364-AD11-63C72F64D528}" type="datetimeFigureOut">
              <a:rPr lang="en-GB" smtClean="0"/>
              <a:t>06/09/2023</a:t>
            </a:fld>
            <a:endParaRPr lang="en-GB"/>
          </a:p>
        </p:txBody>
      </p:sp>
      <p:sp>
        <p:nvSpPr>
          <p:cNvPr id="6" name="Footer Placeholder 5">
            <a:extLst>
              <a:ext uri="{FF2B5EF4-FFF2-40B4-BE49-F238E27FC236}">
                <a16:creationId xmlns:a16="http://schemas.microsoft.com/office/drawing/2014/main" id="{489F7E61-0AB1-4EAC-A2AA-0E89DAB5ED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258176-E72C-4503-86EF-BC94E816B64C}"/>
              </a:ext>
            </a:extLst>
          </p:cNvPr>
          <p:cNvSpPr>
            <a:spLocks noGrp="1"/>
          </p:cNvSpPr>
          <p:nvPr>
            <p:ph type="sldNum" sz="quarter" idx="12"/>
          </p:nvPr>
        </p:nvSpPr>
        <p:spPr/>
        <p:txBody>
          <a:bodyPr/>
          <a:lstStyle/>
          <a:p>
            <a:fld id="{F318AE6F-CB24-40B6-8F95-9DD07DE3C361}" type="slidenum">
              <a:rPr lang="en-GB" smtClean="0"/>
              <a:t>‹#›</a:t>
            </a:fld>
            <a:endParaRPr lang="en-GB"/>
          </a:p>
        </p:txBody>
      </p:sp>
    </p:spTree>
    <p:extLst>
      <p:ext uri="{BB962C8B-B14F-4D97-AF65-F5344CB8AC3E}">
        <p14:creationId xmlns:p14="http://schemas.microsoft.com/office/powerpoint/2010/main" val="28156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02308-2C84-4AC7-97CE-C66EFA3EE9C9}"/>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95193A-6FD2-477D-9AB0-54A3EF532713}"/>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238CE3D4-54A0-461C-B456-C54913EFE78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82019D3-4226-44F6-B22B-5A12C260B4EE}"/>
              </a:ext>
            </a:extLst>
          </p:cNvPr>
          <p:cNvSpPr>
            <a:spLocks noGrp="1"/>
          </p:cNvSpPr>
          <p:nvPr>
            <p:ph type="dt" sz="half" idx="10"/>
          </p:nvPr>
        </p:nvSpPr>
        <p:spPr/>
        <p:txBody>
          <a:bodyPr/>
          <a:lstStyle/>
          <a:p>
            <a:fld id="{4BD47BC6-1287-4364-AD11-63C72F64D528}" type="datetimeFigureOut">
              <a:rPr lang="en-GB" smtClean="0"/>
              <a:t>06/09/2023</a:t>
            </a:fld>
            <a:endParaRPr lang="en-GB"/>
          </a:p>
        </p:txBody>
      </p:sp>
      <p:sp>
        <p:nvSpPr>
          <p:cNvPr id="6" name="Footer Placeholder 5">
            <a:extLst>
              <a:ext uri="{FF2B5EF4-FFF2-40B4-BE49-F238E27FC236}">
                <a16:creationId xmlns:a16="http://schemas.microsoft.com/office/drawing/2014/main" id="{0A8C0125-DF39-4A78-8FA8-254FE3967A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30918C-5E2A-4762-820B-BDBA81D2C356}"/>
              </a:ext>
            </a:extLst>
          </p:cNvPr>
          <p:cNvSpPr>
            <a:spLocks noGrp="1"/>
          </p:cNvSpPr>
          <p:nvPr>
            <p:ph type="sldNum" sz="quarter" idx="12"/>
          </p:nvPr>
        </p:nvSpPr>
        <p:spPr/>
        <p:txBody>
          <a:bodyPr/>
          <a:lstStyle/>
          <a:p>
            <a:fld id="{F318AE6F-CB24-40B6-8F95-9DD07DE3C361}" type="slidenum">
              <a:rPr lang="en-GB" smtClean="0"/>
              <a:t>‹#›</a:t>
            </a:fld>
            <a:endParaRPr lang="en-GB"/>
          </a:p>
        </p:txBody>
      </p:sp>
    </p:spTree>
    <p:extLst>
      <p:ext uri="{BB962C8B-B14F-4D97-AF65-F5344CB8AC3E}">
        <p14:creationId xmlns:p14="http://schemas.microsoft.com/office/powerpoint/2010/main" val="2170228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F829C-5B27-4587-8902-24AFF8A7F4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DFD5C2-D572-4DD6-BC6F-28C2C05A0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DC8C06-A1E6-4C61-8DF6-F8AD3C4964FA}"/>
              </a:ext>
            </a:extLst>
          </p:cNvPr>
          <p:cNvSpPr>
            <a:spLocks noGrp="1"/>
          </p:cNvSpPr>
          <p:nvPr>
            <p:ph type="dt" sz="half" idx="10"/>
          </p:nvPr>
        </p:nvSpPr>
        <p:spPr/>
        <p:txBody>
          <a:bodyPr/>
          <a:lstStyle/>
          <a:p>
            <a:fld id="{4BD47BC6-1287-4364-AD11-63C72F64D528}" type="datetimeFigureOut">
              <a:rPr lang="en-GB" smtClean="0"/>
              <a:t>06/09/2023</a:t>
            </a:fld>
            <a:endParaRPr lang="en-GB"/>
          </a:p>
        </p:txBody>
      </p:sp>
      <p:sp>
        <p:nvSpPr>
          <p:cNvPr id="5" name="Footer Placeholder 4">
            <a:extLst>
              <a:ext uri="{FF2B5EF4-FFF2-40B4-BE49-F238E27FC236}">
                <a16:creationId xmlns:a16="http://schemas.microsoft.com/office/drawing/2014/main" id="{BBDAF576-1EA2-4DCD-9C31-BD8E45F61D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F722E8-04E0-49A4-AE91-DA09038DA253}"/>
              </a:ext>
            </a:extLst>
          </p:cNvPr>
          <p:cNvSpPr>
            <a:spLocks noGrp="1"/>
          </p:cNvSpPr>
          <p:nvPr>
            <p:ph type="sldNum" sz="quarter" idx="12"/>
          </p:nvPr>
        </p:nvSpPr>
        <p:spPr/>
        <p:txBody>
          <a:bodyPr/>
          <a:lstStyle/>
          <a:p>
            <a:fld id="{F318AE6F-CB24-40B6-8F95-9DD07DE3C361}" type="slidenum">
              <a:rPr lang="en-GB" smtClean="0"/>
              <a:t>‹#›</a:t>
            </a:fld>
            <a:endParaRPr lang="en-GB"/>
          </a:p>
        </p:txBody>
      </p:sp>
    </p:spTree>
    <p:extLst>
      <p:ext uri="{BB962C8B-B14F-4D97-AF65-F5344CB8AC3E}">
        <p14:creationId xmlns:p14="http://schemas.microsoft.com/office/powerpoint/2010/main" val="150276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A98B2C-B0D1-4277-8E96-1AC88297596C}"/>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176FBF-5545-4E8A-BD99-C6DCDE20DF99}"/>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E07F04-6C7E-4945-A5DE-FDDDCA924A18}"/>
              </a:ext>
            </a:extLst>
          </p:cNvPr>
          <p:cNvSpPr>
            <a:spLocks noGrp="1"/>
          </p:cNvSpPr>
          <p:nvPr>
            <p:ph type="dt" sz="half" idx="10"/>
          </p:nvPr>
        </p:nvSpPr>
        <p:spPr/>
        <p:txBody>
          <a:bodyPr/>
          <a:lstStyle/>
          <a:p>
            <a:fld id="{4BD47BC6-1287-4364-AD11-63C72F64D528}" type="datetimeFigureOut">
              <a:rPr lang="en-GB" smtClean="0"/>
              <a:t>06/09/2023</a:t>
            </a:fld>
            <a:endParaRPr lang="en-GB"/>
          </a:p>
        </p:txBody>
      </p:sp>
      <p:sp>
        <p:nvSpPr>
          <p:cNvPr id="5" name="Footer Placeholder 4">
            <a:extLst>
              <a:ext uri="{FF2B5EF4-FFF2-40B4-BE49-F238E27FC236}">
                <a16:creationId xmlns:a16="http://schemas.microsoft.com/office/drawing/2014/main" id="{78F7D9C7-E2C2-4AB0-BA25-A8F29FCDB2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036D2B-9627-4F34-B1BF-0BF9E1662111}"/>
              </a:ext>
            </a:extLst>
          </p:cNvPr>
          <p:cNvSpPr>
            <a:spLocks noGrp="1"/>
          </p:cNvSpPr>
          <p:nvPr>
            <p:ph type="sldNum" sz="quarter" idx="12"/>
          </p:nvPr>
        </p:nvSpPr>
        <p:spPr/>
        <p:txBody>
          <a:bodyPr/>
          <a:lstStyle/>
          <a:p>
            <a:fld id="{F318AE6F-CB24-40B6-8F95-9DD07DE3C361}" type="slidenum">
              <a:rPr lang="en-GB" smtClean="0"/>
              <a:t>‹#›</a:t>
            </a:fld>
            <a:endParaRPr lang="en-GB"/>
          </a:p>
        </p:txBody>
      </p:sp>
    </p:spTree>
    <p:extLst>
      <p:ext uri="{BB962C8B-B14F-4D97-AF65-F5344CB8AC3E}">
        <p14:creationId xmlns:p14="http://schemas.microsoft.com/office/powerpoint/2010/main" val="1455046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5"/>
          <p:cNvSpPr>
            <a:spLocks noGrp="1"/>
          </p:cNvSpPr>
          <p:nvPr>
            <p:ph type="title"/>
          </p:nvPr>
        </p:nvSpPr>
        <p:spPr>
          <a:xfrm>
            <a:off x="609598" y="438151"/>
            <a:ext cx="10960100" cy="994306"/>
          </a:xfrm>
          <a:prstGeom prst="roundRect">
            <a:avLst>
              <a:gd name="adj" fmla="val 9641"/>
            </a:avLst>
          </a:prstGeom>
        </p:spPr>
        <p:txBody>
          <a:bodyPr>
            <a:noAutofit/>
          </a:bodyPr>
          <a:lstStyle>
            <a:lvl1pPr>
              <a:defRPr sz="3600">
                <a:latin typeface="Twinkl" pitchFamily="2" charset="0"/>
              </a:defRPr>
            </a:lvl1pPr>
          </a:lstStyle>
          <a:p>
            <a:r>
              <a:rPr lang="en-US" dirty="0"/>
              <a:t>Click to edit Master title style</a:t>
            </a:r>
            <a:endParaRPr lang="en-GB" dirty="0"/>
          </a:p>
        </p:txBody>
      </p:sp>
      <p:pic>
        <p:nvPicPr>
          <p:cNvPr id="20" name="Picture 19" descr="Background pattern&#10;&#10;Description automatically generated">
            <a:extLst>
              <a:ext uri="{FF2B5EF4-FFF2-40B4-BE49-F238E27FC236}">
                <a16:creationId xmlns:a16="http://schemas.microsoft.com/office/drawing/2014/main" id="{AD389A88-64B0-4DBF-BB94-B3B7A105EB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219" b="770"/>
          <a:stretch/>
        </p:blipFill>
        <p:spPr>
          <a:xfrm>
            <a:off x="0" y="0"/>
            <a:ext cx="12192000" cy="6858000"/>
          </a:xfrm>
          <a:prstGeom prst="rect">
            <a:avLst/>
          </a:prstGeom>
        </p:spPr>
      </p:pic>
    </p:spTree>
    <p:extLst>
      <p:ext uri="{BB962C8B-B14F-4D97-AF65-F5344CB8AC3E}">
        <p14:creationId xmlns:p14="http://schemas.microsoft.com/office/powerpoint/2010/main" val="490706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hlinkClick r:id="rId2"/>
          </p:cNvPr>
          <p:cNvSpPr/>
          <p:nvPr userDrawn="1"/>
        </p:nvSpPr>
        <p:spPr>
          <a:xfrm>
            <a:off x="5516880" y="3152488"/>
            <a:ext cx="115824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759644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670985" y="2930435"/>
            <a:ext cx="10850032"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670985" y="512764"/>
            <a:ext cx="10850032"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1007535" y="1037017"/>
            <a:ext cx="10176932" cy="108763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1007535" y="3445623"/>
            <a:ext cx="10176932" cy="108763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1007534" y="512764"/>
            <a:ext cx="10176933"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1007532" y="2930435"/>
            <a:ext cx="10176933"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740925445"/>
      </p:ext>
    </p:extLst>
  </p:cSld>
  <p:clrMapOvr>
    <a:masterClrMapping/>
  </p:clrMapOvr>
  <p:extLst>
    <p:ext uri="{DCECCB84-F9BA-43D5-87BE-67443E8EF086}">
      <p15:sldGuideLst xmlns:p15="http://schemas.microsoft.com/office/powerpoint/2012/main">
        <p15:guide id="1" orient="horz" pos="640">
          <p15:clr>
            <a:srgbClr val="F26B43"/>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hlinkClick r:id="rId2"/>
          </p:cNvPr>
          <p:cNvSpPr/>
          <p:nvPr userDrawn="1"/>
        </p:nvSpPr>
        <p:spPr>
          <a:xfrm>
            <a:off x="5516880" y="3152488"/>
            <a:ext cx="115824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6479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B2A5034C-8BD9-4B0C-893B-33834FAB227F}" type="datetime1">
              <a:rPr lang="en-US" smtClean="0"/>
              <a:t>9/4/2023</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GB"/>
          </a:p>
        </p:txBody>
      </p:sp>
      <p:sp>
        <p:nvSpPr>
          <p:cNvPr id="6" name="Slide Number Placeholder 5"/>
          <p:cNvSpPr>
            <a:spLocks noGrp="1"/>
          </p:cNvSpPr>
          <p:nvPr>
            <p:ph type="sldNum" sz="quarter" idx="12"/>
          </p:nvPr>
        </p:nvSpPr>
        <p:spPr>
          <a:xfrm>
            <a:off x="8604504" y="5211060"/>
            <a:ext cx="2112264" cy="228600"/>
          </a:xfrm>
        </p:spPr>
        <p:txBody>
          <a:bodyPr/>
          <a:lstStyle/>
          <a:p>
            <a:fld id="{8FDBFFB2-86D9-4B8F-A59A-553A60B94BBE}" type="slidenum">
              <a:rPr lang="en-GB" smtClean="0"/>
              <a:t>‹#›</a:t>
            </a:fld>
            <a:endParaRPr lang="en-GB"/>
          </a:p>
        </p:txBody>
      </p:sp>
    </p:spTree>
    <p:extLst>
      <p:ext uri="{BB962C8B-B14F-4D97-AF65-F5344CB8AC3E}">
        <p14:creationId xmlns:p14="http://schemas.microsoft.com/office/powerpoint/2010/main" val="277529014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D787AA-CBCD-47F9-A04C-7106C508CDE4}" type="datetime1">
              <a:rPr lang="en-US" smtClean="0"/>
              <a:t>9/4/2023</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DBFFB2-86D9-4B8F-A59A-553A60B94BBE}" type="slidenum">
              <a:rPr lang="en-GB" smtClean="0"/>
              <a:t>‹#›</a:t>
            </a:fld>
            <a:endParaRPr lang="en-GB"/>
          </a:p>
        </p:txBody>
      </p:sp>
    </p:spTree>
    <p:extLst>
      <p:ext uri="{BB962C8B-B14F-4D97-AF65-F5344CB8AC3E}">
        <p14:creationId xmlns:p14="http://schemas.microsoft.com/office/powerpoint/2010/main" val="3111300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3B9702-7FBF-4720-8670-571C5E7EEDDE}" type="datetime1">
              <a:rPr lang="en-US" smtClean="0"/>
              <a:pPr/>
              <a:t>9/4/2023</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DBFFB2-86D9-4B8F-A59A-553A60B94BBE}" type="slidenum">
              <a:rPr lang="en-US" smtClean="0"/>
              <a:pPr/>
              <a:t>‹#›</a:t>
            </a:fld>
            <a:endParaRPr lang="en-US"/>
          </a:p>
        </p:txBody>
      </p:sp>
    </p:spTree>
    <p:extLst>
      <p:ext uri="{BB962C8B-B14F-4D97-AF65-F5344CB8AC3E}">
        <p14:creationId xmlns:p14="http://schemas.microsoft.com/office/powerpoint/2010/main" val="94728026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80F1F9-2D3D-4243-878F-D000C3F2A1C4}" type="datetime1">
              <a:rPr lang="en-US" smtClean="0"/>
              <a:t>9/4/2023</a:t>
            </a:fld>
            <a:endParaRPr lang="en-US"/>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DBFFB2-86D9-4B8F-A59A-553A60B94BBE}" type="slidenum">
              <a:rPr lang="en-GB" smtClean="0"/>
              <a:t>‹#›</a:t>
            </a:fld>
            <a:endParaRPr lang="en-GB"/>
          </a:p>
        </p:txBody>
      </p:sp>
    </p:spTree>
    <p:extLst>
      <p:ext uri="{BB962C8B-B14F-4D97-AF65-F5344CB8AC3E}">
        <p14:creationId xmlns:p14="http://schemas.microsoft.com/office/powerpoint/2010/main" val="2402342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smtClean="0"/>
              <a:t>9/4/2023</a:t>
            </a:fld>
            <a:endParaRPr lang="en-US"/>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DBFFB2-86D9-4B8F-A59A-553A60B94BBE}" type="slidenum">
              <a:rPr lang="en-GB" smtClean="0"/>
              <a:t>‹#›</a:t>
            </a:fld>
            <a:endParaRPr lang="en-GB"/>
          </a:p>
        </p:txBody>
      </p:sp>
    </p:spTree>
    <p:extLst>
      <p:ext uri="{BB962C8B-B14F-4D97-AF65-F5344CB8AC3E}">
        <p14:creationId xmlns:p14="http://schemas.microsoft.com/office/powerpoint/2010/main" val="1272289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085CD17-C377-4DE5-9FCA-CC7471605C58}" type="datetime1">
              <a:rPr lang="en-US" smtClean="0"/>
              <a:t>9/4/2023</a:t>
            </a:fld>
            <a:endParaRPr lang="en-US"/>
          </a:p>
        </p:txBody>
      </p:sp>
      <p:sp>
        <p:nvSpPr>
          <p:cNvPr id="9" name="Footer Placeholder 8"/>
          <p:cNvSpPr>
            <a:spLocks noGrp="1"/>
          </p:cNvSpPr>
          <p:nvPr>
            <p:ph type="ftr" sz="quarter" idx="11"/>
          </p:nvPr>
        </p:nvSpPr>
        <p:spPr/>
        <p:txBody>
          <a:bodyPr/>
          <a:lstStyle>
            <a:lvl1pPr algn="r">
              <a:defRPr/>
            </a:lvl1pPr>
          </a:lstStyle>
          <a:p>
            <a:endParaRPr lang="en-GB"/>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8FDBFFB2-86D9-4B8F-A59A-553A60B94BBE}" type="slidenum">
              <a:rPr lang="en-GB" smtClean="0"/>
              <a:t>‹#›</a:t>
            </a:fld>
            <a:endParaRPr lang="en-GB"/>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9567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9BE9F02-BE96-4BAE-86A5-1FA60D24CAE2}" type="datetime1">
              <a:rPr lang="en-US" smtClean="0"/>
              <a:t>9/4/2023</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GB"/>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8FDBFFB2-86D9-4B8F-A59A-553A60B94BBE}" type="slidenum">
              <a:rPr lang="en-GB" smtClean="0"/>
              <a:t>‹#›</a:t>
            </a:fld>
            <a:endParaRPr lang="en-GB"/>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3366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9D3B9702-7FBF-4720-8670-571C5E7EEDDE}" type="datetime1">
              <a:rPr lang="en-US" smtClean="0"/>
              <a:pPr/>
              <a:t>9/4/2023</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8FDBFFB2-86D9-4B8F-A59A-553A60B94BBE}" type="slidenum">
              <a:rPr lang="en-US" smtClean="0"/>
              <a:pPr/>
              <a:t>‹#›</a:t>
            </a:fld>
            <a:endParaRPr lang="en-US"/>
          </a:p>
        </p:txBody>
      </p:sp>
    </p:spTree>
    <p:extLst>
      <p:ext uri="{BB962C8B-B14F-4D97-AF65-F5344CB8AC3E}">
        <p14:creationId xmlns:p14="http://schemas.microsoft.com/office/powerpoint/2010/main" val="299204616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E809-1C35-455C-AA44-F71F4887921A}"/>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D9D43D-9899-464F-9284-C0BF8DE82A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7E3586-914A-409E-A7BE-6ED6FFFFF33F}"/>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BD47BC6-1287-4364-AD11-63C72F64D528}" type="datetimeFigureOut">
              <a:rPr lang="en-GB" smtClean="0"/>
              <a:t>06/09/2023</a:t>
            </a:fld>
            <a:endParaRPr lang="en-GB"/>
          </a:p>
        </p:txBody>
      </p:sp>
      <p:sp>
        <p:nvSpPr>
          <p:cNvPr id="5" name="Footer Placeholder 4">
            <a:extLst>
              <a:ext uri="{FF2B5EF4-FFF2-40B4-BE49-F238E27FC236}">
                <a16:creationId xmlns:a16="http://schemas.microsoft.com/office/drawing/2014/main" id="{8C88CBF4-527E-4697-A9C2-55D21E1AFEF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8C42C16-94FF-4FFA-9D76-02078C60A7F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18AE6F-CB24-40B6-8F95-9DD07DE3C361}" type="slidenum">
              <a:rPr lang="en-GB" smtClean="0"/>
              <a:t>‹#›</a:t>
            </a:fld>
            <a:endParaRPr lang="en-GB"/>
          </a:p>
        </p:txBody>
      </p:sp>
    </p:spTree>
    <p:extLst>
      <p:ext uri="{BB962C8B-B14F-4D97-AF65-F5344CB8AC3E}">
        <p14:creationId xmlns:p14="http://schemas.microsoft.com/office/powerpoint/2010/main" val="270982959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winkl Swatches">
            <a:extLst>
              <a:ext uri="{FF2B5EF4-FFF2-40B4-BE49-F238E27FC236}">
                <a16:creationId xmlns:a16="http://schemas.microsoft.com/office/drawing/2014/main" id="{37917C94-2964-4FCC-B127-12D89E9E4B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204" t="-2794" r="-14111" b="-3307"/>
          <a:stretch/>
        </p:blipFill>
        <p:spPr>
          <a:xfrm>
            <a:off x="-999335" y="566391"/>
            <a:ext cx="841708" cy="3088566"/>
          </a:xfrm>
          <a:prstGeom prst="rect">
            <a:avLst/>
          </a:prstGeom>
          <a:solidFill>
            <a:schemeClr val="bg1"/>
          </a:solidFill>
          <a:ln>
            <a:solidFill>
              <a:schemeClr val="tx1"/>
            </a:solidFill>
          </a:ln>
        </p:spPr>
      </p:pic>
      <p:pic>
        <p:nvPicPr>
          <p:cNvPr id="3" name="Picture 2">
            <a:extLst>
              <a:ext uri="{FF2B5EF4-FFF2-40B4-BE49-F238E27FC236}">
                <a16:creationId xmlns:a16="http://schemas.microsoft.com/office/drawing/2014/main" id="{25E1DE0D-278F-4CA2-82A9-893DEC9BD3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707" y="961108"/>
            <a:ext cx="2393333" cy="21408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02FA42F-72AD-49D1-992D-B9E531C4150F}"/>
              </a:ext>
            </a:extLst>
          </p:cNvPr>
          <p:cNvSpPr txBox="1"/>
          <p:nvPr/>
        </p:nvSpPr>
        <p:spPr>
          <a:xfrm>
            <a:off x="1879871" y="3654957"/>
            <a:ext cx="8733006" cy="2000548"/>
          </a:xfrm>
          <a:prstGeom prst="rect">
            <a:avLst/>
          </a:prstGeom>
          <a:noFill/>
        </p:spPr>
        <p:txBody>
          <a:bodyPr wrap="square">
            <a:spAutoFit/>
          </a:bodyPr>
          <a:lstStyle/>
          <a:p>
            <a:pPr algn="ctr"/>
            <a:r>
              <a:rPr lang="en-US" sz="4800" dirty="0">
                <a:latin typeface="Twinkl Precursive" panose="02000000000000000000" pitchFamily="2" charset="0"/>
              </a:rPr>
              <a:t>Welcome to Class 1 Presentation</a:t>
            </a:r>
            <a:br>
              <a:rPr lang="en-US" sz="4800" dirty="0">
                <a:latin typeface="Twinkl Precursive" panose="02000000000000000000" pitchFamily="2" charset="0"/>
              </a:rPr>
            </a:br>
            <a:r>
              <a:rPr lang="en-US" sz="2800" dirty="0">
                <a:latin typeface="Twinkl Precursive" panose="02000000000000000000" pitchFamily="2" charset="0"/>
              </a:rPr>
              <a:t>Autumn 23</a:t>
            </a:r>
            <a:endParaRPr lang="en-GB" sz="2800" dirty="0">
              <a:latin typeface="Twinkl Precursive" panose="02000000000000000000" pitchFamily="2" charset="0"/>
            </a:endParaRPr>
          </a:p>
        </p:txBody>
      </p:sp>
    </p:spTree>
    <p:extLst>
      <p:ext uri="{BB962C8B-B14F-4D97-AF65-F5344CB8AC3E}">
        <p14:creationId xmlns:p14="http://schemas.microsoft.com/office/powerpoint/2010/main" val="1791402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0A1A2-EEB9-488F-9E9E-CD7D141A73E8}"/>
              </a:ext>
            </a:extLst>
          </p:cNvPr>
          <p:cNvSpPr>
            <a:spLocks noGrp="1"/>
          </p:cNvSpPr>
          <p:nvPr>
            <p:ph type="title"/>
          </p:nvPr>
        </p:nvSpPr>
        <p:spPr/>
        <p:txBody>
          <a:bodyPr/>
          <a:lstStyle/>
          <a:p>
            <a:r>
              <a:rPr lang="en-GB" dirty="0">
                <a:latin typeface="Twinkl Precursive" panose="02000000000000000000" pitchFamily="2" charset="0"/>
              </a:rPr>
              <a:t>Helping at home</a:t>
            </a:r>
          </a:p>
        </p:txBody>
      </p:sp>
      <p:sp>
        <p:nvSpPr>
          <p:cNvPr id="3" name="Content Placeholder 2">
            <a:extLst>
              <a:ext uri="{FF2B5EF4-FFF2-40B4-BE49-F238E27FC236}">
                <a16:creationId xmlns:a16="http://schemas.microsoft.com/office/drawing/2014/main" id="{71EF5687-AD75-4403-9FE5-4FBCD14105F9}"/>
              </a:ext>
            </a:extLst>
          </p:cNvPr>
          <p:cNvSpPr txBox="1">
            <a:spLocks/>
          </p:cNvSpPr>
          <p:nvPr/>
        </p:nvSpPr>
        <p:spPr>
          <a:xfrm>
            <a:off x="622302" y="1245357"/>
            <a:ext cx="11310618" cy="5486747"/>
          </a:xfrm>
          <a:prstGeom prst="rect">
            <a:avLst/>
          </a:prstGeom>
        </p:spPr>
        <p:txBody>
          <a:bodyP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45719" indent="0">
              <a:buFont typeface="Garamond" pitchFamily="18" charset="0"/>
              <a:buNone/>
            </a:pPr>
            <a:r>
              <a:rPr lang="en-GB" dirty="0">
                <a:latin typeface="Twinkl Precursive" panose="02000000000000000000" pitchFamily="2" charset="0"/>
              </a:rPr>
              <a:t>We strongly believe at </a:t>
            </a:r>
            <a:r>
              <a:rPr lang="en-GB" dirty="0" err="1">
                <a:latin typeface="Twinkl Precursive" panose="02000000000000000000" pitchFamily="2" charset="0"/>
              </a:rPr>
              <a:t>Broomhaugh</a:t>
            </a:r>
            <a:r>
              <a:rPr lang="en-GB" dirty="0">
                <a:latin typeface="Twinkl Precursive" panose="02000000000000000000" pitchFamily="2" charset="0"/>
              </a:rPr>
              <a:t> that a strong home-school connection will set the stage for a child who will grow up with a love for learning. When parents and teachers work well together, everyone benefits. Parents and teachers can provide each other with unique insight and different perspectives about the child, culminating a complete understanding of that child, their abilities, strengths, and challenges.</a:t>
            </a:r>
          </a:p>
          <a:p>
            <a:pPr marL="45719" indent="0">
              <a:buFont typeface="Garamond" pitchFamily="18" charset="0"/>
              <a:buNone/>
            </a:pPr>
            <a:r>
              <a:rPr lang="en-GB" dirty="0">
                <a:latin typeface="Twinkl Precursive" panose="02000000000000000000" pitchFamily="2" charset="0"/>
              </a:rPr>
              <a:t>So how can you help…?</a:t>
            </a:r>
          </a:p>
          <a:p>
            <a:pPr marL="45719" indent="0">
              <a:spcBef>
                <a:spcPts val="1200"/>
              </a:spcBef>
              <a:buFont typeface="Garamond" pitchFamily="18" charset="0"/>
              <a:buNone/>
            </a:pPr>
            <a:r>
              <a:rPr lang="en-GB" b="1" dirty="0">
                <a:latin typeface="Twinkl Precursive" panose="02000000000000000000" pitchFamily="2" charset="0"/>
              </a:rPr>
              <a:t>Further information on the next slides…</a:t>
            </a:r>
          </a:p>
          <a:p>
            <a:pPr marL="388610">
              <a:spcBef>
                <a:spcPts val="1200"/>
              </a:spcBef>
              <a:buFont typeface="Arial" panose="020B0604020202020204" pitchFamily="34" charset="0"/>
              <a:buChar char="•"/>
            </a:pPr>
            <a:endParaRPr lang="en-GB" dirty="0">
              <a:latin typeface="Twinkl Precursive" panose="02000000000000000000" pitchFamily="2" charset="0"/>
            </a:endParaRPr>
          </a:p>
          <a:p>
            <a:endParaRPr lang="en-GB" sz="2100" dirty="0"/>
          </a:p>
        </p:txBody>
      </p:sp>
    </p:spTree>
    <p:extLst>
      <p:ext uri="{BB962C8B-B14F-4D97-AF65-F5344CB8AC3E}">
        <p14:creationId xmlns:p14="http://schemas.microsoft.com/office/powerpoint/2010/main" val="1158612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1B935-2272-4650-B070-79F8D4613792}"/>
              </a:ext>
            </a:extLst>
          </p:cNvPr>
          <p:cNvSpPr>
            <a:spLocks noGrp="1"/>
          </p:cNvSpPr>
          <p:nvPr>
            <p:ph type="title"/>
          </p:nvPr>
        </p:nvSpPr>
        <p:spPr/>
        <p:txBody>
          <a:bodyPr/>
          <a:lstStyle/>
          <a:p>
            <a:r>
              <a:rPr lang="en-GB" dirty="0">
                <a:latin typeface="Twinkl Precursive" panose="02000000000000000000" pitchFamily="2" charset="0"/>
              </a:rPr>
              <a:t>Homework</a:t>
            </a:r>
          </a:p>
        </p:txBody>
      </p:sp>
      <p:sp>
        <p:nvSpPr>
          <p:cNvPr id="4" name="TextBox 3">
            <a:extLst>
              <a:ext uri="{FF2B5EF4-FFF2-40B4-BE49-F238E27FC236}">
                <a16:creationId xmlns:a16="http://schemas.microsoft.com/office/drawing/2014/main" id="{70C9104F-B471-41EE-9CFC-37BD1D483C3F}"/>
              </a:ext>
            </a:extLst>
          </p:cNvPr>
          <p:cNvSpPr txBox="1"/>
          <p:nvPr/>
        </p:nvSpPr>
        <p:spPr>
          <a:xfrm>
            <a:off x="797668" y="1847780"/>
            <a:ext cx="9951396" cy="2862322"/>
          </a:xfrm>
          <a:prstGeom prst="rect">
            <a:avLst/>
          </a:prstGeom>
          <a:noFill/>
        </p:spPr>
        <p:txBody>
          <a:bodyPr wrap="square">
            <a:spAutoFit/>
          </a:bodyPr>
          <a:lstStyle/>
          <a:p>
            <a:r>
              <a:rPr lang="en-GB" dirty="0">
                <a:latin typeface="Twinkl Precursive" panose="02000000000000000000" pitchFamily="2" charset="0"/>
              </a:rPr>
              <a:t>Each child will been given an homework book and within this is an optional homework menu. They are given a menu every half term. Your child will receive a star for each piece of optional homework they complete during that half term and it will be acknowledged and celebrated in school. </a:t>
            </a:r>
          </a:p>
          <a:p>
            <a:endParaRPr lang="en-GB" dirty="0">
              <a:latin typeface="Twinkl Precursive" panose="02000000000000000000" pitchFamily="2" charset="0"/>
            </a:endParaRPr>
          </a:p>
          <a:p>
            <a:r>
              <a:rPr lang="en-GB" dirty="0">
                <a:latin typeface="Twinkl Precursive" panose="02000000000000000000" pitchFamily="2" charset="0"/>
              </a:rPr>
              <a:t>If you child has completed a piece of optional homework they should bring their homework book into school on a</a:t>
            </a:r>
            <a:r>
              <a:rPr lang="en-GB" b="1" u="sng" dirty="0">
                <a:latin typeface="Twinkl Precursive" panose="02000000000000000000" pitchFamily="2" charset="0"/>
              </a:rPr>
              <a:t> Wednesday</a:t>
            </a:r>
            <a:r>
              <a:rPr lang="en-GB" dirty="0">
                <a:latin typeface="Twinkl Precursive" panose="02000000000000000000" pitchFamily="2" charset="0"/>
              </a:rPr>
              <a:t>. On Wednesdays we have an allocated time to discuss and celebrate any homework completed. </a:t>
            </a:r>
          </a:p>
        </p:txBody>
      </p:sp>
      <p:pic>
        <p:nvPicPr>
          <p:cNvPr id="5" name="Picture 4">
            <a:extLst>
              <a:ext uri="{FF2B5EF4-FFF2-40B4-BE49-F238E27FC236}">
                <a16:creationId xmlns:a16="http://schemas.microsoft.com/office/drawing/2014/main" id="{743B0A01-B6F3-404F-BD93-E4C033D8E611}"/>
              </a:ext>
            </a:extLst>
          </p:cNvPr>
          <p:cNvPicPr>
            <a:picLocks noChangeAspect="1"/>
          </p:cNvPicPr>
          <p:nvPr/>
        </p:nvPicPr>
        <p:blipFill>
          <a:blip r:embed="rId2"/>
          <a:stretch>
            <a:fillRect/>
          </a:stretch>
        </p:blipFill>
        <p:spPr>
          <a:xfrm>
            <a:off x="8632737" y="333229"/>
            <a:ext cx="2382411" cy="1571772"/>
          </a:xfrm>
          <a:prstGeom prst="rect">
            <a:avLst/>
          </a:prstGeom>
        </p:spPr>
      </p:pic>
    </p:spTree>
    <p:extLst>
      <p:ext uri="{BB962C8B-B14F-4D97-AF65-F5344CB8AC3E}">
        <p14:creationId xmlns:p14="http://schemas.microsoft.com/office/powerpoint/2010/main" val="1122846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5020-1070-43CF-B2F5-F712B9824889}"/>
              </a:ext>
            </a:extLst>
          </p:cNvPr>
          <p:cNvSpPr>
            <a:spLocks noGrp="1"/>
          </p:cNvSpPr>
          <p:nvPr>
            <p:ph type="title"/>
          </p:nvPr>
        </p:nvSpPr>
        <p:spPr>
          <a:xfrm>
            <a:off x="615950" y="0"/>
            <a:ext cx="10960100" cy="994306"/>
          </a:xfrm>
        </p:spPr>
        <p:txBody>
          <a:bodyPr/>
          <a:lstStyle/>
          <a:p>
            <a:r>
              <a:rPr lang="en-GB" dirty="0">
                <a:latin typeface="Twinkl Precursive" panose="02000000000000000000" pitchFamily="2" charset="0"/>
              </a:rPr>
              <a:t>Reading at home</a:t>
            </a:r>
          </a:p>
        </p:txBody>
      </p:sp>
      <p:sp>
        <p:nvSpPr>
          <p:cNvPr id="3" name="Content Placeholder 2">
            <a:extLst>
              <a:ext uri="{FF2B5EF4-FFF2-40B4-BE49-F238E27FC236}">
                <a16:creationId xmlns:a16="http://schemas.microsoft.com/office/drawing/2014/main" id="{9EEB49E9-CF4F-4BCD-B6E3-81ECC59A3672}"/>
              </a:ext>
            </a:extLst>
          </p:cNvPr>
          <p:cNvSpPr txBox="1">
            <a:spLocks/>
          </p:cNvSpPr>
          <p:nvPr/>
        </p:nvSpPr>
        <p:spPr>
          <a:xfrm>
            <a:off x="732394" y="759233"/>
            <a:ext cx="10588487" cy="6098767"/>
          </a:xfrm>
          <a:prstGeom prst="rect">
            <a:avLst/>
          </a:prstGeom>
        </p:spPr>
        <p:txBody>
          <a:bodyPr>
            <a:normAutofit fontScale="55000" lnSpcReduction="2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45719" indent="0">
              <a:buFont typeface="Garamond" pitchFamily="18" charset="0"/>
              <a:buNone/>
            </a:pPr>
            <a:r>
              <a:rPr lang="en-GB" sz="2900" dirty="0">
                <a:latin typeface="Twinkl Precursive" panose="02000000000000000000" pitchFamily="2" charset="0"/>
              </a:rPr>
              <a:t>We love to read and promoting a love of reading is at the heart of our school, it underpins so many areas of learning and helps all children to access and develop so many other skills. We want to work closely with all of our families to ensure this continues at home. We want all of our children to engage and experience a wide range of texts including fiction, non fiction, newspapers, magazines, e-books etc. </a:t>
            </a:r>
          </a:p>
          <a:p>
            <a:r>
              <a:rPr lang="en-GB" sz="2900" dirty="0">
                <a:latin typeface="Twinkl Precursive" panose="02000000000000000000" pitchFamily="2" charset="0"/>
              </a:rPr>
              <a:t>Reading books can be changed on a </a:t>
            </a:r>
            <a:r>
              <a:rPr lang="en-GB" sz="2900" b="1" u="sng" dirty="0">
                <a:latin typeface="Twinkl Precursive" panose="02000000000000000000" pitchFamily="2" charset="0"/>
              </a:rPr>
              <a:t>Monday </a:t>
            </a:r>
            <a:r>
              <a:rPr lang="en-GB" sz="2900" dirty="0">
                <a:latin typeface="Twinkl Precursive" panose="02000000000000000000" pitchFamily="2" charset="0"/>
              </a:rPr>
              <a:t>each week. If you child has finished their reading book, </a:t>
            </a:r>
            <a:r>
              <a:rPr lang="en-GB" sz="2900" b="1" u="sng" dirty="0">
                <a:latin typeface="Twinkl Precursive" panose="02000000000000000000" pitchFamily="2" charset="0"/>
              </a:rPr>
              <a:t>they should put it in our reading book box </a:t>
            </a:r>
            <a:r>
              <a:rPr lang="en-GB" sz="2900" dirty="0">
                <a:latin typeface="Twinkl Precursive" panose="02000000000000000000" pitchFamily="2" charset="0"/>
              </a:rPr>
              <a:t>and we will change it on one of the allocated days. Books should be read a number of times to increase the children’s fluency when reading and you should ask your child questions about what they have read. Becoming a competent reader requires good understanding as well as simply being able to decode the text or read the words. We want to foster a love of ‘reading for meaning and enjoyment’.</a:t>
            </a:r>
          </a:p>
          <a:p>
            <a:r>
              <a:rPr lang="en-GB" sz="2900" dirty="0">
                <a:latin typeface="Twinkl Precursive" panose="02000000000000000000" pitchFamily="2" charset="0"/>
              </a:rPr>
              <a:t>The children will be read with at least twice a week – once during Guided Reading and they will have one additional reading slot. Please ensure your child's reading book is in their </a:t>
            </a:r>
            <a:r>
              <a:rPr lang="en-GB" sz="2900" b="1" u="sng" dirty="0">
                <a:latin typeface="Twinkl Precursive" panose="02000000000000000000" pitchFamily="2" charset="0"/>
              </a:rPr>
              <a:t>book bag everyday </a:t>
            </a:r>
            <a:r>
              <a:rPr lang="en-GB" sz="2900" dirty="0">
                <a:latin typeface="Twinkl Precursive" panose="02000000000000000000" pitchFamily="2" charset="0"/>
              </a:rPr>
              <a:t>so we can read with them.  </a:t>
            </a:r>
          </a:p>
          <a:p>
            <a:r>
              <a:rPr lang="en-GB" sz="2900" dirty="0">
                <a:latin typeface="Twinkl Precursive" panose="02000000000000000000" pitchFamily="2" charset="0"/>
              </a:rPr>
              <a:t>Please support your child to read every night. Whilst many children are confident readers already, reading aloud is an important skill to practise and sharing books and stories, discussing characters, plots and facts are all important parts of developing a good understanding of reading as well as the technical skills, not to mention sharing books together is a lovely thing to do. Don't forget to read to your child too, this helps to model expression and listening to others reading is also a really fun and useful things to do.</a:t>
            </a:r>
          </a:p>
          <a:p>
            <a:r>
              <a:rPr lang="en-GB" sz="2900" dirty="0">
                <a:latin typeface="Twinkl Precursive" panose="02000000000000000000" pitchFamily="2" charset="0"/>
              </a:rPr>
              <a:t>We will use an </a:t>
            </a:r>
            <a:r>
              <a:rPr lang="en-GB" sz="2900" b="1" u="sng" dirty="0">
                <a:latin typeface="Twinkl Precursive" panose="02000000000000000000" pitchFamily="2" charset="0"/>
              </a:rPr>
              <a:t>assessment of their comprehension </a:t>
            </a:r>
            <a:r>
              <a:rPr lang="en-GB" sz="2900" dirty="0">
                <a:latin typeface="Twinkl Precursive" panose="02000000000000000000" pitchFamily="2" charset="0"/>
              </a:rPr>
              <a:t>to decide whether they are ready to progress to the next book band colour in our scheme.</a:t>
            </a:r>
          </a:p>
          <a:p>
            <a:endParaRPr lang="en-GB" sz="2800" dirty="0"/>
          </a:p>
          <a:p>
            <a:endParaRPr lang="en-GB" sz="2800" dirty="0"/>
          </a:p>
        </p:txBody>
      </p:sp>
    </p:spTree>
    <p:extLst>
      <p:ext uri="{BB962C8B-B14F-4D97-AF65-F5344CB8AC3E}">
        <p14:creationId xmlns:p14="http://schemas.microsoft.com/office/powerpoint/2010/main" val="2055562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0D64CC-9338-479C-987D-2E1BF3518DB7}"/>
              </a:ext>
            </a:extLst>
          </p:cNvPr>
          <p:cNvSpPr txBox="1">
            <a:spLocks/>
          </p:cNvSpPr>
          <p:nvPr/>
        </p:nvSpPr>
        <p:spPr>
          <a:xfrm>
            <a:off x="719847" y="1617786"/>
            <a:ext cx="11206264" cy="4293437"/>
          </a:xfrm>
          <a:prstGeom prst="rect">
            <a:avLst/>
          </a:prstGeom>
        </p:spPr>
        <p:txBody>
          <a:bodyP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GB" sz="1600" b="1" dirty="0">
                <a:latin typeface="Twinkl Precursive" panose="02000000000000000000" pitchFamily="2" charset="0"/>
              </a:rPr>
              <a:t>Please write a comment in the scrapbook to celebrate your child’s reading.</a:t>
            </a:r>
          </a:p>
          <a:p>
            <a:r>
              <a:rPr lang="en-GB" sz="1600" dirty="0">
                <a:latin typeface="Twinkl Precursive" panose="02000000000000000000" pitchFamily="2" charset="0"/>
              </a:rPr>
              <a:t>Pictures (from the internet) or drawings of authors of good books they have read</a:t>
            </a:r>
          </a:p>
          <a:p>
            <a:r>
              <a:rPr lang="en-GB" sz="1600" dirty="0">
                <a:latin typeface="Twinkl Precursive" panose="02000000000000000000" pitchFamily="2" charset="0"/>
              </a:rPr>
              <a:t> Pictorial or written book reviews made when a book is finished</a:t>
            </a:r>
          </a:p>
          <a:p>
            <a:r>
              <a:rPr lang="en-GB" sz="1600" dirty="0">
                <a:latin typeface="Twinkl Precursive" panose="02000000000000000000" pitchFamily="2" charset="0"/>
              </a:rPr>
              <a:t> Photos of children visiting any place that features print</a:t>
            </a:r>
          </a:p>
          <a:p>
            <a:r>
              <a:rPr lang="en-GB" sz="1600" dirty="0">
                <a:latin typeface="Twinkl Precursive" panose="02000000000000000000" pitchFamily="2" charset="0"/>
              </a:rPr>
              <a:t> Drawings of characters from books</a:t>
            </a:r>
          </a:p>
          <a:p>
            <a:r>
              <a:rPr lang="en-GB" sz="1600" dirty="0">
                <a:latin typeface="Twinkl Precursive" panose="02000000000000000000" pitchFamily="2" charset="0"/>
              </a:rPr>
              <a:t> Free book marks you get from book shops</a:t>
            </a:r>
          </a:p>
          <a:p>
            <a:r>
              <a:rPr lang="en-GB" sz="1600" dirty="0">
                <a:latin typeface="Twinkl Precursive" panose="02000000000000000000" pitchFamily="2" charset="0"/>
              </a:rPr>
              <a:t> Drawings of front covers of favourite books from home</a:t>
            </a:r>
          </a:p>
          <a:p>
            <a:r>
              <a:rPr lang="en-GB" sz="1600" dirty="0">
                <a:latin typeface="Twinkl Precursive" panose="02000000000000000000" pitchFamily="2" charset="0"/>
              </a:rPr>
              <a:t> Pictures of library visits</a:t>
            </a:r>
          </a:p>
          <a:p>
            <a:r>
              <a:rPr lang="en-GB" sz="1600" dirty="0">
                <a:latin typeface="Twinkl Precursive" panose="02000000000000000000" pitchFamily="2" charset="0"/>
              </a:rPr>
              <a:t> Letters/emails received that involve your child e.g. from a family member or the</a:t>
            </a:r>
          </a:p>
          <a:p>
            <a:r>
              <a:rPr lang="en-GB" sz="1600" dirty="0">
                <a:latin typeface="Twinkl Precursive" panose="02000000000000000000" pitchFamily="2" charset="0"/>
              </a:rPr>
              <a:t>tooth fairy!</a:t>
            </a:r>
          </a:p>
          <a:p>
            <a:r>
              <a:rPr lang="en-GB" sz="1600" dirty="0">
                <a:latin typeface="Twinkl Precursive" panose="02000000000000000000" pitchFamily="2" charset="0"/>
              </a:rPr>
              <a:t> Copies of illustrations from books</a:t>
            </a:r>
          </a:p>
          <a:p>
            <a:r>
              <a:rPr lang="en-GB" sz="1600" dirty="0">
                <a:latin typeface="Twinkl Precursive" panose="02000000000000000000" pitchFamily="2" charset="0"/>
              </a:rPr>
              <a:t> When your child has enjoyed listening to a bedtime story and can talk about it they could record this in their book.</a:t>
            </a:r>
          </a:p>
        </p:txBody>
      </p:sp>
      <p:sp>
        <p:nvSpPr>
          <p:cNvPr id="4" name="Title 1">
            <a:extLst>
              <a:ext uri="{FF2B5EF4-FFF2-40B4-BE49-F238E27FC236}">
                <a16:creationId xmlns:a16="http://schemas.microsoft.com/office/drawing/2014/main" id="{1B0009B1-FE10-4FD5-8BCE-47504876F1A8}"/>
              </a:ext>
            </a:extLst>
          </p:cNvPr>
          <p:cNvSpPr>
            <a:spLocks noGrp="1"/>
          </p:cNvSpPr>
          <p:nvPr>
            <p:ph type="title"/>
          </p:nvPr>
        </p:nvSpPr>
        <p:spPr>
          <a:xfrm>
            <a:off x="609600" y="438150"/>
            <a:ext cx="10960100" cy="993775"/>
          </a:xfrm>
        </p:spPr>
        <p:txBody>
          <a:bodyPr/>
          <a:lstStyle/>
          <a:p>
            <a:r>
              <a:rPr lang="en-GB" dirty="0">
                <a:latin typeface="Twinkl Precursive" panose="02000000000000000000" pitchFamily="2" charset="0"/>
              </a:rPr>
              <a:t>Reading Scrapbook</a:t>
            </a:r>
          </a:p>
        </p:txBody>
      </p:sp>
      <p:pic>
        <p:nvPicPr>
          <p:cNvPr id="5" name="Picture 4">
            <a:extLst>
              <a:ext uri="{FF2B5EF4-FFF2-40B4-BE49-F238E27FC236}">
                <a16:creationId xmlns:a16="http://schemas.microsoft.com/office/drawing/2014/main" id="{972E58B8-A5BF-4725-A114-0DBE178252BD}"/>
              </a:ext>
            </a:extLst>
          </p:cNvPr>
          <p:cNvPicPr>
            <a:picLocks noChangeAspect="1"/>
          </p:cNvPicPr>
          <p:nvPr/>
        </p:nvPicPr>
        <p:blipFill>
          <a:blip r:embed="rId2"/>
          <a:stretch>
            <a:fillRect/>
          </a:stretch>
        </p:blipFill>
        <p:spPr>
          <a:xfrm>
            <a:off x="8803258" y="438150"/>
            <a:ext cx="1822862" cy="1194920"/>
          </a:xfrm>
          <a:prstGeom prst="rect">
            <a:avLst/>
          </a:prstGeom>
        </p:spPr>
      </p:pic>
      <p:pic>
        <p:nvPicPr>
          <p:cNvPr id="6" name="Picture 5">
            <a:extLst>
              <a:ext uri="{FF2B5EF4-FFF2-40B4-BE49-F238E27FC236}">
                <a16:creationId xmlns:a16="http://schemas.microsoft.com/office/drawing/2014/main" id="{8F3EE5A0-D6AA-4A2F-8172-4EE8B66C5298}"/>
              </a:ext>
            </a:extLst>
          </p:cNvPr>
          <p:cNvPicPr>
            <a:picLocks noChangeAspect="1"/>
          </p:cNvPicPr>
          <p:nvPr/>
        </p:nvPicPr>
        <p:blipFill>
          <a:blip r:embed="rId3"/>
          <a:stretch>
            <a:fillRect/>
          </a:stretch>
        </p:blipFill>
        <p:spPr>
          <a:xfrm>
            <a:off x="7091411" y="0"/>
            <a:ext cx="1219306" cy="1591194"/>
          </a:xfrm>
          <a:prstGeom prst="rect">
            <a:avLst/>
          </a:prstGeom>
        </p:spPr>
      </p:pic>
    </p:spTree>
    <p:extLst>
      <p:ext uri="{BB962C8B-B14F-4D97-AF65-F5344CB8AC3E}">
        <p14:creationId xmlns:p14="http://schemas.microsoft.com/office/powerpoint/2010/main" val="3379262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1873F-E6D4-44CE-81CA-A2528214C304}"/>
              </a:ext>
            </a:extLst>
          </p:cNvPr>
          <p:cNvSpPr>
            <a:spLocks noGrp="1"/>
          </p:cNvSpPr>
          <p:nvPr>
            <p:ph type="title"/>
          </p:nvPr>
        </p:nvSpPr>
        <p:spPr/>
        <p:txBody>
          <a:bodyPr/>
          <a:lstStyle/>
          <a:p>
            <a:r>
              <a:rPr lang="en-GB" dirty="0">
                <a:latin typeface="Twinkl Precursive" panose="02000000000000000000" pitchFamily="2" charset="0"/>
              </a:rPr>
              <a:t>Handwriting </a:t>
            </a:r>
          </a:p>
        </p:txBody>
      </p:sp>
      <p:sp>
        <p:nvSpPr>
          <p:cNvPr id="3" name="Rectangle 2">
            <a:extLst>
              <a:ext uri="{FF2B5EF4-FFF2-40B4-BE49-F238E27FC236}">
                <a16:creationId xmlns:a16="http://schemas.microsoft.com/office/drawing/2014/main" id="{97084708-918F-48EE-8D98-0F03D766A51F}"/>
              </a:ext>
            </a:extLst>
          </p:cNvPr>
          <p:cNvSpPr/>
          <p:nvPr/>
        </p:nvSpPr>
        <p:spPr>
          <a:xfrm>
            <a:off x="904674" y="1338521"/>
            <a:ext cx="9270609" cy="2585323"/>
          </a:xfrm>
          <a:prstGeom prst="rect">
            <a:avLst/>
          </a:prstGeom>
        </p:spPr>
        <p:txBody>
          <a:bodyPr wrap="square">
            <a:spAutoFit/>
          </a:bodyPr>
          <a:lstStyle/>
          <a:p>
            <a:r>
              <a:rPr lang="en-GB" b="1" dirty="0">
                <a:latin typeface="Twinkl Precursive" panose="02000000000000000000" pitchFamily="2" charset="0"/>
              </a:rPr>
              <a:t>Year 1</a:t>
            </a:r>
          </a:p>
          <a:p>
            <a:r>
              <a:rPr lang="en-GB" dirty="0">
                <a:latin typeface="Twinkl Precursive" panose="02000000000000000000" pitchFamily="2" charset="0"/>
              </a:rPr>
              <a:t>Practice forming letters correctly, the correct size and also  positioning them on the line.</a:t>
            </a:r>
          </a:p>
          <a:p>
            <a:endParaRPr lang="en-GB" dirty="0">
              <a:latin typeface="Twinkl Precursive" panose="02000000000000000000" pitchFamily="2" charset="0"/>
            </a:endParaRPr>
          </a:p>
          <a:p>
            <a:r>
              <a:rPr lang="en-GB" b="1" dirty="0">
                <a:latin typeface="Twinkl Precursive" panose="02000000000000000000" pitchFamily="2" charset="0"/>
              </a:rPr>
              <a:t>Year 2</a:t>
            </a:r>
          </a:p>
          <a:p>
            <a:r>
              <a:rPr lang="en-GB" dirty="0">
                <a:latin typeface="Twinkl Precursive" panose="02000000000000000000" pitchFamily="2" charset="0"/>
              </a:rPr>
              <a:t>Encourage your child to write in the pre-cursive style being taught in class. The pre-cursive alphabet is below for your reference. Those children who have mastered this will then be encouraged to fully join!</a:t>
            </a:r>
          </a:p>
        </p:txBody>
      </p:sp>
      <p:pic>
        <p:nvPicPr>
          <p:cNvPr id="4" name="Content Placeholder 3">
            <a:extLst>
              <a:ext uri="{FF2B5EF4-FFF2-40B4-BE49-F238E27FC236}">
                <a16:creationId xmlns:a16="http://schemas.microsoft.com/office/drawing/2014/main" id="{7F53D487-D9BA-44FA-B723-B6171D6FF7DC}"/>
              </a:ext>
            </a:extLst>
          </p:cNvPr>
          <p:cNvPicPr>
            <a:picLocks noChangeAspect="1"/>
          </p:cNvPicPr>
          <p:nvPr/>
        </p:nvPicPr>
        <p:blipFill>
          <a:blip r:embed="rId2"/>
          <a:stretch>
            <a:fillRect/>
          </a:stretch>
        </p:blipFill>
        <p:spPr>
          <a:xfrm>
            <a:off x="7101190" y="4071471"/>
            <a:ext cx="4042267" cy="2553011"/>
          </a:xfrm>
          <a:prstGeom prst="rect">
            <a:avLst/>
          </a:prstGeom>
        </p:spPr>
      </p:pic>
      <p:pic>
        <p:nvPicPr>
          <p:cNvPr id="5" name="Picture 4">
            <a:extLst>
              <a:ext uri="{FF2B5EF4-FFF2-40B4-BE49-F238E27FC236}">
                <a16:creationId xmlns:a16="http://schemas.microsoft.com/office/drawing/2014/main" id="{C91A8B44-B411-46BB-A1FB-AA234790780D}"/>
              </a:ext>
            </a:extLst>
          </p:cNvPr>
          <p:cNvPicPr>
            <a:picLocks noChangeAspect="1"/>
          </p:cNvPicPr>
          <p:nvPr/>
        </p:nvPicPr>
        <p:blipFill>
          <a:blip r:embed="rId3"/>
          <a:stretch>
            <a:fillRect/>
          </a:stretch>
        </p:blipFill>
        <p:spPr>
          <a:xfrm>
            <a:off x="1048542" y="4135716"/>
            <a:ext cx="4864720" cy="2432360"/>
          </a:xfrm>
          <a:prstGeom prst="rect">
            <a:avLst/>
          </a:prstGeom>
        </p:spPr>
      </p:pic>
    </p:spTree>
    <p:extLst>
      <p:ext uri="{BB962C8B-B14F-4D97-AF65-F5344CB8AC3E}">
        <p14:creationId xmlns:p14="http://schemas.microsoft.com/office/powerpoint/2010/main" val="2250418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1CA6-7BC0-489C-9199-E2F803D4C937}"/>
              </a:ext>
            </a:extLst>
          </p:cNvPr>
          <p:cNvSpPr>
            <a:spLocks noGrp="1"/>
          </p:cNvSpPr>
          <p:nvPr>
            <p:ph type="title"/>
          </p:nvPr>
        </p:nvSpPr>
        <p:spPr/>
        <p:txBody>
          <a:bodyPr/>
          <a:lstStyle/>
          <a:p>
            <a:r>
              <a:rPr lang="en-GB" dirty="0">
                <a:latin typeface="Twinkl Precursive" panose="02000000000000000000" pitchFamily="2" charset="0"/>
              </a:rPr>
              <a:t>Maths</a:t>
            </a:r>
          </a:p>
        </p:txBody>
      </p:sp>
      <p:sp>
        <p:nvSpPr>
          <p:cNvPr id="3" name="Content Placeholder 2">
            <a:extLst>
              <a:ext uri="{FF2B5EF4-FFF2-40B4-BE49-F238E27FC236}">
                <a16:creationId xmlns:a16="http://schemas.microsoft.com/office/drawing/2014/main" id="{730DF70E-E86A-4AA1-BAA6-4F1E2D58536D}"/>
              </a:ext>
            </a:extLst>
          </p:cNvPr>
          <p:cNvSpPr txBox="1">
            <a:spLocks/>
          </p:cNvSpPr>
          <p:nvPr/>
        </p:nvSpPr>
        <p:spPr>
          <a:xfrm>
            <a:off x="1984443" y="1292484"/>
            <a:ext cx="8577553" cy="3457587"/>
          </a:xfrm>
          <a:prstGeom prst="rect">
            <a:avLst/>
          </a:prstGeom>
        </p:spPr>
        <p:txBody>
          <a:bodyP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GB" sz="2000" dirty="0">
                <a:latin typeface="Twinkl Precursive" panose="02000000000000000000" pitchFamily="2" charset="0"/>
              </a:rPr>
              <a:t>Practise number formation (children can struggle to form them the correct way)</a:t>
            </a:r>
          </a:p>
          <a:p>
            <a:r>
              <a:rPr lang="en-GB" sz="2000" dirty="0">
                <a:latin typeface="Twinkl Precursive" panose="02000000000000000000" pitchFamily="2" charset="0"/>
              </a:rPr>
              <a:t>Practise counting back and forwards in 10’s, 5’s, 2’s and eventually 3’s and 4’s and then times tables! Times Tables Blast is fabulous too (within Resources/J2E on School 360).</a:t>
            </a:r>
          </a:p>
          <a:p>
            <a:r>
              <a:rPr lang="en-GB" sz="2000" dirty="0">
                <a:latin typeface="Twinkl Precursive" panose="02000000000000000000" pitchFamily="2" charset="0"/>
              </a:rPr>
              <a:t>White Rose 1 minute maths (iPad app)</a:t>
            </a:r>
          </a:p>
          <a:p>
            <a:r>
              <a:rPr lang="en-GB" sz="2000" dirty="0">
                <a:latin typeface="Twinkl Precursive" panose="02000000000000000000" pitchFamily="2" charset="0"/>
              </a:rPr>
              <a:t>Reading the time to the nearest hour/ half hour in Year 1 and to the nearest 5 minutes in Year 2. </a:t>
            </a:r>
          </a:p>
          <a:p>
            <a:r>
              <a:rPr lang="en-GB" sz="2000" dirty="0">
                <a:latin typeface="Twinkl Precursive" panose="02000000000000000000" pitchFamily="2" charset="0"/>
              </a:rPr>
              <a:t>Count money</a:t>
            </a:r>
          </a:p>
          <a:p>
            <a:r>
              <a:rPr lang="en-GB" sz="2000" dirty="0">
                <a:latin typeface="Twinkl Precursive" panose="02000000000000000000" pitchFamily="2" charset="0"/>
              </a:rPr>
              <a:t>Number problems: “You have 20 sweets and I have 11.  How many altogether?” </a:t>
            </a:r>
          </a:p>
        </p:txBody>
      </p:sp>
      <p:pic>
        <p:nvPicPr>
          <p:cNvPr id="4" name="Picture 3">
            <a:extLst>
              <a:ext uri="{FF2B5EF4-FFF2-40B4-BE49-F238E27FC236}">
                <a16:creationId xmlns:a16="http://schemas.microsoft.com/office/drawing/2014/main" id="{295AC923-5774-41BF-B5F0-7BC05EC4DD12}"/>
              </a:ext>
            </a:extLst>
          </p:cNvPr>
          <p:cNvPicPr>
            <a:picLocks noChangeAspect="1"/>
          </p:cNvPicPr>
          <p:nvPr/>
        </p:nvPicPr>
        <p:blipFill>
          <a:blip r:embed="rId2"/>
          <a:stretch>
            <a:fillRect/>
          </a:stretch>
        </p:blipFill>
        <p:spPr>
          <a:xfrm>
            <a:off x="152828" y="4485270"/>
            <a:ext cx="1647825" cy="1809751"/>
          </a:xfrm>
          <a:prstGeom prst="rect">
            <a:avLst/>
          </a:prstGeom>
        </p:spPr>
      </p:pic>
      <p:pic>
        <p:nvPicPr>
          <p:cNvPr id="5" name="Picture 4">
            <a:extLst>
              <a:ext uri="{FF2B5EF4-FFF2-40B4-BE49-F238E27FC236}">
                <a16:creationId xmlns:a16="http://schemas.microsoft.com/office/drawing/2014/main" id="{437FA33F-6364-4231-8B9D-F8F3937535F1}"/>
              </a:ext>
            </a:extLst>
          </p:cNvPr>
          <p:cNvPicPr>
            <a:picLocks noChangeAspect="1"/>
          </p:cNvPicPr>
          <p:nvPr/>
        </p:nvPicPr>
        <p:blipFill>
          <a:blip r:embed="rId3"/>
          <a:stretch>
            <a:fillRect/>
          </a:stretch>
        </p:blipFill>
        <p:spPr>
          <a:xfrm>
            <a:off x="10036714" y="5271166"/>
            <a:ext cx="1853345" cy="1335140"/>
          </a:xfrm>
          <a:prstGeom prst="rect">
            <a:avLst/>
          </a:prstGeom>
        </p:spPr>
      </p:pic>
    </p:spTree>
    <p:extLst>
      <p:ext uri="{BB962C8B-B14F-4D97-AF65-F5344CB8AC3E}">
        <p14:creationId xmlns:p14="http://schemas.microsoft.com/office/powerpoint/2010/main" val="3899741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4102B-9842-4EC5-8A18-ACB3CA14EA2F}"/>
              </a:ext>
            </a:extLst>
          </p:cNvPr>
          <p:cNvSpPr>
            <a:spLocks noGrp="1"/>
          </p:cNvSpPr>
          <p:nvPr>
            <p:ph type="title"/>
          </p:nvPr>
        </p:nvSpPr>
        <p:spPr/>
        <p:txBody>
          <a:bodyPr/>
          <a:lstStyle/>
          <a:p>
            <a:r>
              <a:rPr lang="en-GB" sz="3600" dirty="0">
                <a:latin typeface="Twinkl Precursive" panose="02000000000000000000" pitchFamily="2" charset="0"/>
              </a:rPr>
              <a:t>School Website</a:t>
            </a:r>
            <a:endParaRPr lang="en-GB" dirty="0">
              <a:latin typeface="Twinkl Precursive" panose="02000000000000000000" pitchFamily="2" charset="0"/>
            </a:endParaRPr>
          </a:p>
        </p:txBody>
      </p:sp>
      <p:sp>
        <p:nvSpPr>
          <p:cNvPr id="3" name="Content Placeholder 2">
            <a:extLst>
              <a:ext uri="{FF2B5EF4-FFF2-40B4-BE49-F238E27FC236}">
                <a16:creationId xmlns:a16="http://schemas.microsoft.com/office/drawing/2014/main" id="{3C1C0F34-7251-46DA-9561-5BF39E14B796}"/>
              </a:ext>
            </a:extLst>
          </p:cNvPr>
          <p:cNvSpPr txBox="1">
            <a:spLocks/>
          </p:cNvSpPr>
          <p:nvPr/>
        </p:nvSpPr>
        <p:spPr>
          <a:xfrm>
            <a:off x="1066800" y="2103120"/>
            <a:ext cx="10058400" cy="3931920"/>
          </a:xfrm>
          <a:prstGeom prst="rect">
            <a:avLst/>
          </a:prstGeom>
        </p:spPr>
        <p:txBody>
          <a:bodyPr>
            <a:normAutofit fontScale="47500" lnSpcReduction="2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GB" sz="3900" dirty="0">
                <a:latin typeface="Twinkl Precursive" panose="02000000000000000000" pitchFamily="2" charset="0"/>
              </a:rPr>
              <a:t>Please check our school website regularly for:</a:t>
            </a:r>
          </a:p>
          <a:p>
            <a:r>
              <a:rPr lang="en-GB" sz="3900" dirty="0">
                <a:latin typeface="Twinkl Precursive" panose="02000000000000000000" pitchFamily="2" charset="0"/>
              </a:rPr>
              <a:t>Diary Dates</a:t>
            </a:r>
          </a:p>
          <a:p>
            <a:r>
              <a:rPr lang="en-GB" sz="3900" dirty="0">
                <a:latin typeface="Twinkl Precursive" panose="02000000000000000000" pitchFamily="2" charset="0"/>
              </a:rPr>
              <a:t>Calendar</a:t>
            </a:r>
          </a:p>
          <a:p>
            <a:r>
              <a:rPr lang="en-GB" sz="3900" dirty="0">
                <a:latin typeface="Twinkl Precursive" panose="02000000000000000000" pitchFamily="2" charset="0"/>
              </a:rPr>
              <a:t>Year 1/2 page including Curriculum Overview </a:t>
            </a:r>
          </a:p>
          <a:p>
            <a:r>
              <a:rPr lang="en-GB" sz="3900" dirty="0">
                <a:latin typeface="Twinkl Precursive" panose="02000000000000000000" pitchFamily="2" charset="0"/>
              </a:rPr>
              <a:t>Timetable </a:t>
            </a:r>
          </a:p>
          <a:p>
            <a:r>
              <a:rPr lang="en-GB" sz="3900" dirty="0">
                <a:latin typeface="Twinkl Precursive" panose="02000000000000000000" pitchFamily="2" charset="0"/>
              </a:rPr>
              <a:t>Photo Galleries </a:t>
            </a:r>
          </a:p>
          <a:p>
            <a:r>
              <a:rPr lang="en-GB" sz="3900" dirty="0">
                <a:latin typeface="Twinkl Precursive" panose="02000000000000000000" pitchFamily="2" charset="0"/>
              </a:rPr>
              <a:t>Thrive, mental health and well-being </a:t>
            </a:r>
          </a:p>
          <a:p>
            <a:r>
              <a:rPr lang="en-GB" sz="3900" dirty="0">
                <a:latin typeface="Twinkl Precursive" panose="02000000000000000000" pitchFamily="2" charset="0"/>
              </a:rPr>
              <a:t>Newsletters </a:t>
            </a:r>
          </a:p>
          <a:p>
            <a:r>
              <a:rPr lang="en-GB" sz="3900" dirty="0">
                <a:latin typeface="Twinkl Precursive" panose="02000000000000000000" pitchFamily="2" charset="0"/>
              </a:rPr>
              <a:t>Staff and Governor information</a:t>
            </a:r>
          </a:p>
          <a:p>
            <a:r>
              <a:rPr lang="en-GB" sz="3900" dirty="0">
                <a:latin typeface="Twinkl Precursive" panose="02000000000000000000" pitchFamily="2" charset="0"/>
              </a:rPr>
              <a:t>E-Safety information </a:t>
            </a:r>
          </a:p>
          <a:p>
            <a:r>
              <a:rPr lang="en-GB" sz="3900" dirty="0">
                <a:latin typeface="Twinkl Precursive" panose="02000000000000000000" pitchFamily="2" charset="0"/>
              </a:rPr>
              <a:t>Policies …. and lots more!</a:t>
            </a:r>
          </a:p>
          <a:p>
            <a:endParaRPr lang="en-GB" dirty="0"/>
          </a:p>
          <a:p>
            <a:endParaRPr lang="en-GB" dirty="0"/>
          </a:p>
          <a:p>
            <a:endParaRPr lang="en-GB" dirty="0"/>
          </a:p>
        </p:txBody>
      </p:sp>
      <p:pic>
        <p:nvPicPr>
          <p:cNvPr id="4" name="Picture 3">
            <a:extLst>
              <a:ext uri="{FF2B5EF4-FFF2-40B4-BE49-F238E27FC236}">
                <a16:creationId xmlns:a16="http://schemas.microsoft.com/office/drawing/2014/main" id="{CD1894CA-05AC-4F7C-B467-9F49797180B6}"/>
              </a:ext>
            </a:extLst>
          </p:cNvPr>
          <p:cNvPicPr>
            <a:picLocks noChangeAspect="1"/>
          </p:cNvPicPr>
          <p:nvPr/>
        </p:nvPicPr>
        <p:blipFill>
          <a:blip r:embed="rId2"/>
          <a:stretch>
            <a:fillRect/>
          </a:stretch>
        </p:blipFill>
        <p:spPr>
          <a:xfrm>
            <a:off x="8176300" y="444864"/>
            <a:ext cx="2804403" cy="1658256"/>
          </a:xfrm>
          <a:prstGeom prst="rect">
            <a:avLst/>
          </a:prstGeom>
        </p:spPr>
      </p:pic>
    </p:spTree>
    <p:extLst>
      <p:ext uri="{BB962C8B-B14F-4D97-AF65-F5344CB8AC3E}">
        <p14:creationId xmlns:p14="http://schemas.microsoft.com/office/powerpoint/2010/main" val="2347160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18E2D-60A5-4258-B695-086CA089DEDE}"/>
              </a:ext>
            </a:extLst>
          </p:cNvPr>
          <p:cNvSpPr>
            <a:spLocks noGrp="1"/>
          </p:cNvSpPr>
          <p:nvPr>
            <p:ph type="title"/>
          </p:nvPr>
        </p:nvSpPr>
        <p:spPr/>
        <p:txBody>
          <a:bodyPr/>
          <a:lstStyle/>
          <a:p>
            <a:r>
              <a:rPr lang="en-GB" dirty="0">
                <a:latin typeface="Twinkl Precursive" panose="02000000000000000000" pitchFamily="2" charset="0"/>
              </a:rPr>
              <a:t>School Office </a:t>
            </a:r>
          </a:p>
        </p:txBody>
      </p:sp>
      <p:sp>
        <p:nvSpPr>
          <p:cNvPr id="3" name="Content Placeholder 2">
            <a:extLst>
              <a:ext uri="{FF2B5EF4-FFF2-40B4-BE49-F238E27FC236}">
                <a16:creationId xmlns:a16="http://schemas.microsoft.com/office/drawing/2014/main" id="{3B776175-3ECB-49A3-BB13-BCA042BEB3DB}"/>
              </a:ext>
            </a:extLst>
          </p:cNvPr>
          <p:cNvSpPr txBox="1">
            <a:spLocks/>
          </p:cNvSpPr>
          <p:nvPr/>
        </p:nvSpPr>
        <p:spPr>
          <a:xfrm>
            <a:off x="1066800" y="2103120"/>
            <a:ext cx="10058400" cy="3931920"/>
          </a:xfrm>
          <a:prstGeom prst="rect">
            <a:avLst/>
          </a:prstGeom>
        </p:spPr>
        <p:txBody>
          <a:bodyPr>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45719" indent="0">
              <a:spcBef>
                <a:spcPts val="1200"/>
              </a:spcBef>
              <a:buFont typeface="Garamond" pitchFamily="18" charset="0"/>
              <a:buNone/>
            </a:pPr>
            <a:r>
              <a:rPr lang="en-GB" dirty="0">
                <a:latin typeface="Twinkl Precursive" panose="02000000000000000000" pitchFamily="2" charset="0"/>
              </a:rPr>
              <a:t>Please contact the school office for any of the following:</a:t>
            </a:r>
          </a:p>
          <a:p>
            <a:pPr marL="388610">
              <a:spcBef>
                <a:spcPts val="1200"/>
              </a:spcBef>
              <a:buFont typeface="Arial" panose="020B0604020202020204" pitchFamily="34" charset="0"/>
              <a:buChar char="•"/>
            </a:pPr>
            <a:r>
              <a:rPr lang="en-GB" dirty="0">
                <a:latin typeface="Twinkl Precursive" panose="02000000000000000000" pitchFamily="2" charset="0"/>
              </a:rPr>
              <a:t>Squirrels information, booking requests, cancellations, cash/cheque payment and billing related queries.</a:t>
            </a:r>
          </a:p>
          <a:p>
            <a:pPr marL="388610">
              <a:spcBef>
                <a:spcPts val="1200"/>
              </a:spcBef>
              <a:buFont typeface="Arial" panose="020B0604020202020204" pitchFamily="34" charset="0"/>
              <a:buChar char="•"/>
            </a:pPr>
            <a:r>
              <a:rPr lang="en-GB" dirty="0">
                <a:latin typeface="Twinkl Precursive" panose="02000000000000000000" pitchFamily="2" charset="0"/>
              </a:rPr>
              <a:t>Medical updates for your child, changes to medication, short-term medication arrangements.</a:t>
            </a:r>
          </a:p>
          <a:p>
            <a:pPr marL="388610">
              <a:spcBef>
                <a:spcPts val="1200"/>
              </a:spcBef>
              <a:buFont typeface="Arial" panose="020B0604020202020204" pitchFamily="34" charset="0"/>
              <a:buChar char="•"/>
            </a:pPr>
            <a:r>
              <a:rPr lang="en-GB" dirty="0">
                <a:latin typeface="Twinkl Precursive" panose="02000000000000000000" pitchFamily="2" charset="0"/>
              </a:rPr>
              <a:t>Medical/dental appointments for your child that are during the school day.</a:t>
            </a:r>
          </a:p>
          <a:p>
            <a:pPr marL="388610">
              <a:spcBef>
                <a:spcPts val="1200"/>
              </a:spcBef>
              <a:buFont typeface="Arial" panose="020B0604020202020204" pitchFamily="34" charset="0"/>
              <a:buChar char="•"/>
            </a:pPr>
            <a:r>
              <a:rPr lang="en-GB" dirty="0">
                <a:latin typeface="Twinkl Precursive" panose="02000000000000000000" pitchFamily="2" charset="0"/>
              </a:rPr>
              <a:t>Reporting an absence Changes to pick-up arrangements</a:t>
            </a:r>
          </a:p>
          <a:p>
            <a:pPr marL="388610">
              <a:spcBef>
                <a:spcPts val="1200"/>
              </a:spcBef>
              <a:buFont typeface="Arial" panose="020B0604020202020204" pitchFamily="34" charset="0"/>
              <a:buChar char="•"/>
            </a:pPr>
            <a:r>
              <a:rPr lang="en-GB" dirty="0">
                <a:latin typeface="Twinkl Precursive" panose="02000000000000000000" pitchFamily="2" charset="0"/>
              </a:rPr>
              <a:t>To request an appointment with the Class Teacher</a:t>
            </a:r>
          </a:p>
          <a:p>
            <a:endParaRPr lang="en-GB" dirty="0"/>
          </a:p>
        </p:txBody>
      </p:sp>
    </p:spTree>
    <p:extLst>
      <p:ext uri="{BB962C8B-B14F-4D97-AF65-F5344CB8AC3E}">
        <p14:creationId xmlns:p14="http://schemas.microsoft.com/office/powerpoint/2010/main" val="555822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48E84-FB79-4A2A-B694-6770916213D9}"/>
              </a:ext>
            </a:extLst>
          </p:cNvPr>
          <p:cNvSpPr>
            <a:spLocks noGrp="1"/>
          </p:cNvSpPr>
          <p:nvPr>
            <p:ph type="title"/>
          </p:nvPr>
        </p:nvSpPr>
        <p:spPr/>
        <p:txBody>
          <a:bodyPr/>
          <a:lstStyle/>
          <a:p>
            <a:r>
              <a:rPr lang="en-GB" dirty="0">
                <a:latin typeface="Twinkl Precursive" panose="02000000000000000000" pitchFamily="2" charset="0"/>
              </a:rPr>
              <a:t>Additional information</a:t>
            </a:r>
          </a:p>
        </p:txBody>
      </p:sp>
      <p:sp>
        <p:nvSpPr>
          <p:cNvPr id="4" name="TextBox 3">
            <a:extLst>
              <a:ext uri="{FF2B5EF4-FFF2-40B4-BE49-F238E27FC236}">
                <a16:creationId xmlns:a16="http://schemas.microsoft.com/office/drawing/2014/main" id="{8B0D6AD3-A593-4C54-84E2-189D00DEB81C}"/>
              </a:ext>
            </a:extLst>
          </p:cNvPr>
          <p:cNvSpPr txBox="1"/>
          <p:nvPr/>
        </p:nvSpPr>
        <p:spPr>
          <a:xfrm>
            <a:off x="1021404" y="2136339"/>
            <a:ext cx="8120163" cy="2862322"/>
          </a:xfrm>
          <a:prstGeom prst="rect">
            <a:avLst/>
          </a:prstGeom>
          <a:noFill/>
        </p:spPr>
        <p:txBody>
          <a:bodyPr wrap="square">
            <a:spAutoFit/>
          </a:bodyPr>
          <a:lstStyle/>
          <a:p>
            <a:pPr marL="285750" indent="-285750">
              <a:buFont typeface="Arial" panose="020B0604020202020204" pitchFamily="34" charset="0"/>
              <a:buChar char="•"/>
            </a:pPr>
            <a:r>
              <a:rPr lang="en-GB" sz="1800" b="1" dirty="0">
                <a:latin typeface="Twinkl Precursive" panose="02000000000000000000" pitchFamily="2" charset="0"/>
              </a:rPr>
              <a:t>Named </a:t>
            </a:r>
            <a:r>
              <a:rPr lang="en-GB" sz="1800" dirty="0">
                <a:latin typeface="Twinkl Precursive" panose="02000000000000000000" pitchFamily="2" charset="0"/>
              </a:rPr>
              <a:t>school uniform including shoes and plimsolls. </a:t>
            </a:r>
          </a:p>
          <a:p>
            <a:pPr marL="285750" indent="-285750">
              <a:buFont typeface="Arial" panose="020B0604020202020204" pitchFamily="34" charset="0"/>
              <a:buChar char="•"/>
            </a:pPr>
            <a:r>
              <a:rPr lang="en-GB" sz="1800" dirty="0">
                <a:latin typeface="Twinkl Precursive" panose="02000000000000000000" pitchFamily="2" charset="0"/>
              </a:rPr>
              <a:t>Remember wellies to go on the school field. </a:t>
            </a:r>
          </a:p>
          <a:p>
            <a:pPr marL="285750" indent="-285750">
              <a:buFont typeface="Arial" panose="020B0604020202020204" pitchFamily="34" charset="0"/>
              <a:buChar char="•"/>
            </a:pPr>
            <a:r>
              <a:rPr lang="en-GB" sz="1800" dirty="0">
                <a:latin typeface="Twinkl Precursive" panose="02000000000000000000" pitchFamily="2" charset="0"/>
              </a:rPr>
              <a:t>Children are asked to get letters out of their own bags in Class 1. Alternatively you can hand any letters etc to us on the yard or to the school office.</a:t>
            </a:r>
          </a:p>
          <a:p>
            <a:pPr marL="285750" indent="-285750">
              <a:buFont typeface="Arial" panose="020B0604020202020204" pitchFamily="34" charset="0"/>
              <a:buChar char="•"/>
            </a:pPr>
            <a:r>
              <a:rPr lang="en-GB" sz="1800" dirty="0">
                <a:latin typeface="Twinkl Precursive" panose="02000000000000000000" pitchFamily="2" charset="0"/>
              </a:rPr>
              <a:t>A coat for all weathers. </a:t>
            </a:r>
          </a:p>
          <a:p>
            <a:pPr marL="285750" indent="-285750">
              <a:buFont typeface="Arial" panose="020B0604020202020204" pitchFamily="34" charset="0"/>
              <a:buChar char="•"/>
            </a:pPr>
            <a:r>
              <a:rPr lang="en-GB" sz="1800" dirty="0">
                <a:latin typeface="Twinkl Precursive" panose="02000000000000000000" pitchFamily="2" charset="0"/>
              </a:rPr>
              <a:t>No toys to be brought into school. </a:t>
            </a:r>
          </a:p>
          <a:p>
            <a:pPr marL="285750" indent="-285750">
              <a:buFont typeface="Arial" panose="020B0604020202020204" pitchFamily="34" charset="0"/>
              <a:buChar char="•"/>
            </a:pPr>
            <a:r>
              <a:rPr lang="en-GB" sz="1800" dirty="0">
                <a:latin typeface="Twinkl Precursive" panose="02000000000000000000" pitchFamily="2" charset="0"/>
              </a:rPr>
              <a:t>Named water bottles  </a:t>
            </a:r>
          </a:p>
          <a:p>
            <a:pPr marL="285750" indent="-285750">
              <a:buFont typeface="Arial" panose="020B0604020202020204" pitchFamily="34" charset="0"/>
              <a:buChar char="•"/>
            </a:pPr>
            <a:r>
              <a:rPr lang="en-GB" sz="1800" dirty="0">
                <a:latin typeface="Twinkl Precursive" panose="02000000000000000000" pitchFamily="2" charset="0"/>
              </a:rPr>
              <a:t>A pair of waterproof trousers (for outdoor learning)</a:t>
            </a:r>
          </a:p>
        </p:txBody>
      </p:sp>
    </p:spTree>
    <p:extLst>
      <p:ext uri="{BB962C8B-B14F-4D97-AF65-F5344CB8AC3E}">
        <p14:creationId xmlns:p14="http://schemas.microsoft.com/office/powerpoint/2010/main" val="1727071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DBDA70-9D74-49A0-94EF-B0844866BC93}"/>
              </a:ext>
            </a:extLst>
          </p:cNvPr>
          <p:cNvSpPr txBox="1">
            <a:spLocks/>
          </p:cNvSpPr>
          <p:nvPr/>
        </p:nvSpPr>
        <p:spPr>
          <a:xfrm>
            <a:off x="1066800" y="2103120"/>
            <a:ext cx="10058400" cy="3931920"/>
          </a:xfrm>
          <a:prstGeom prst="rect">
            <a:avLst/>
          </a:prstGeom>
        </p:spPr>
        <p:txBody>
          <a:bodyPr>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GB" sz="1900" dirty="0">
                <a:latin typeface="Twinkl Precursive" panose="02000000000000000000" pitchFamily="2" charset="0"/>
              </a:rPr>
              <a:t>If you ever have any questions or queries please don’t hesitate to ask. </a:t>
            </a:r>
          </a:p>
          <a:p>
            <a:r>
              <a:rPr lang="en-GB" sz="1900" dirty="0">
                <a:latin typeface="Twinkl Precursive" panose="02000000000000000000" pitchFamily="2" charset="0"/>
              </a:rPr>
              <a:t>If you just want to pass on a quick message, the Class 1 team will be available to speak to you from 8:50am each day and then again after school.</a:t>
            </a:r>
          </a:p>
          <a:p>
            <a:r>
              <a:rPr lang="en-GB" sz="1900" dirty="0">
                <a:latin typeface="Twinkl Precursive" panose="02000000000000000000" pitchFamily="2" charset="0"/>
              </a:rPr>
              <a:t>Email the school office and Mrs Errington will give you a telephone call.</a:t>
            </a:r>
          </a:p>
          <a:p>
            <a:r>
              <a:rPr lang="en-GB" sz="1900" dirty="0">
                <a:latin typeface="Twinkl Precursive" panose="02000000000000000000" pitchFamily="2" charset="0"/>
              </a:rPr>
              <a:t>It is very important to us that the children and their families in Class 1 feel supported and we maintain good communication at all times. </a:t>
            </a:r>
          </a:p>
          <a:p>
            <a:pPr marL="45719" indent="0">
              <a:buFont typeface="Garamond" pitchFamily="18" charset="0"/>
              <a:buNone/>
            </a:pPr>
            <a:endParaRPr lang="en-GB" dirty="0"/>
          </a:p>
        </p:txBody>
      </p:sp>
      <p:sp>
        <p:nvSpPr>
          <p:cNvPr id="4" name="Title 1">
            <a:extLst>
              <a:ext uri="{FF2B5EF4-FFF2-40B4-BE49-F238E27FC236}">
                <a16:creationId xmlns:a16="http://schemas.microsoft.com/office/drawing/2014/main" id="{CE666328-700F-4889-977D-1ACA5CF1F88A}"/>
              </a:ext>
            </a:extLst>
          </p:cNvPr>
          <p:cNvSpPr>
            <a:spLocks noGrp="1"/>
          </p:cNvSpPr>
          <p:nvPr>
            <p:ph type="title"/>
          </p:nvPr>
        </p:nvSpPr>
        <p:spPr>
          <a:xfrm>
            <a:off x="609600" y="438150"/>
            <a:ext cx="10960100" cy="993775"/>
          </a:xfrm>
        </p:spPr>
        <p:txBody>
          <a:bodyPr>
            <a:normAutofit/>
          </a:bodyPr>
          <a:lstStyle/>
          <a:p>
            <a:r>
              <a:rPr lang="en-GB" dirty="0">
                <a:latin typeface="Twinkl Precursive" panose="02000000000000000000" pitchFamily="2" charset="0"/>
              </a:rPr>
              <a:t>We are always here….. </a:t>
            </a:r>
          </a:p>
        </p:txBody>
      </p:sp>
    </p:spTree>
    <p:extLst>
      <p:ext uri="{BB962C8B-B14F-4D97-AF65-F5344CB8AC3E}">
        <p14:creationId xmlns:p14="http://schemas.microsoft.com/office/powerpoint/2010/main" val="2692608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winkl Swatches">
            <a:extLst>
              <a:ext uri="{FF2B5EF4-FFF2-40B4-BE49-F238E27FC236}">
                <a16:creationId xmlns:a16="http://schemas.microsoft.com/office/drawing/2014/main" id="{37917C94-2964-4FCC-B127-12D89E9E4B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204" t="-2794" r="-14111" b="-3307"/>
          <a:stretch/>
        </p:blipFill>
        <p:spPr>
          <a:xfrm>
            <a:off x="-999335" y="566391"/>
            <a:ext cx="841708" cy="3088566"/>
          </a:xfrm>
          <a:prstGeom prst="rect">
            <a:avLst/>
          </a:prstGeom>
          <a:solidFill>
            <a:schemeClr val="bg1"/>
          </a:solidFill>
          <a:ln>
            <a:solidFill>
              <a:schemeClr val="tx1"/>
            </a:solidFill>
          </a:ln>
        </p:spPr>
      </p:pic>
      <p:sp>
        <p:nvSpPr>
          <p:cNvPr id="7" name="TextBox 6">
            <a:extLst>
              <a:ext uri="{FF2B5EF4-FFF2-40B4-BE49-F238E27FC236}">
                <a16:creationId xmlns:a16="http://schemas.microsoft.com/office/drawing/2014/main" id="{5A77A08F-1A99-4604-843A-C9965E7E8C42}"/>
              </a:ext>
            </a:extLst>
          </p:cNvPr>
          <p:cNvSpPr txBox="1"/>
          <p:nvPr/>
        </p:nvSpPr>
        <p:spPr>
          <a:xfrm>
            <a:off x="1566152" y="1316424"/>
            <a:ext cx="8842443" cy="4001095"/>
          </a:xfrm>
          <a:prstGeom prst="rect">
            <a:avLst/>
          </a:prstGeom>
          <a:noFill/>
        </p:spPr>
        <p:txBody>
          <a:bodyPr wrap="square">
            <a:spAutoFit/>
          </a:bodyPr>
          <a:lstStyle/>
          <a:p>
            <a:r>
              <a:rPr lang="en-US" sz="3200" dirty="0">
                <a:latin typeface="Twinkl Precursive" panose="02000000000000000000" pitchFamily="2" charset="0"/>
              </a:rPr>
              <a:t>Welcome to Class 1</a:t>
            </a:r>
          </a:p>
          <a:p>
            <a:endParaRPr lang="en-US" dirty="0">
              <a:latin typeface="Twinkl Precursive" panose="02000000000000000000" pitchFamily="2" charset="0"/>
            </a:endParaRPr>
          </a:p>
          <a:p>
            <a:endParaRPr lang="en-US" dirty="0">
              <a:latin typeface="Twinkl Precursive" panose="02000000000000000000" pitchFamily="2" charset="0"/>
            </a:endParaRPr>
          </a:p>
          <a:p>
            <a:endParaRPr lang="en-US" dirty="0">
              <a:latin typeface="Twinkl Precursive" panose="02000000000000000000" pitchFamily="2" charset="0"/>
            </a:endParaRPr>
          </a:p>
          <a:p>
            <a:r>
              <a:rPr lang="en-US" sz="2400" b="1" dirty="0">
                <a:latin typeface="Twinkl Precursive" panose="02000000000000000000" pitchFamily="2" charset="0"/>
              </a:rPr>
              <a:t>Teacher</a:t>
            </a:r>
            <a:r>
              <a:rPr lang="en-US" sz="2400" dirty="0">
                <a:latin typeface="Twinkl Precursive" panose="02000000000000000000" pitchFamily="2" charset="0"/>
              </a:rPr>
              <a:t> – </a:t>
            </a:r>
            <a:r>
              <a:rPr lang="en-US" sz="2400" dirty="0" err="1">
                <a:latin typeface="Twinkl Precursive" panose="02000000000000000000" pitchFamily="2" charset="0"/>
              </a:rPr>
              <a:t>Mrs</a:t>
            </a:r>
            <a:r>
              <a:rPr lang="en-US" sz="2400" dirty="0">
                <a:latin typeface="Twinkl Precursive" panose="02000000000000000000" pitchFamily="2" charset="0"/>
              </a:rPr>
              <a:t> Errington</a:t>
            </a:r>
          </a:p>
          <a:p>
            <a:endParaRPr lang="en-US" sz="2400" dirty="0">
              <a:latin typeface="Twinkl Precursive" panose="02000000000000000000" pitchFamily="2" charset="0"/>
            </a:endParaRPr>
          </a:p>
          <a:p>
            <a:r>
              <a:rPr lang="en-US" sz="2400" b="1" dirty="0">
                <a:latin typeface="Twinkl Precursive" panose="02000000000000000000" pitchFamily="2" charset="0"/>
              </a:rPr>
              <a:t>Teaching Assistants </a:t>
            </a:r>
            <a:r>
              <a:rPr lang="en-US" sz="2400" dirty="0">
                <a:latin typeface="Twinkl Precursive" panose="02000000000000000000" pitchFamily="2" charset="0"/>
              </a:rPr>
              <a:t>– </a:t>
            </a:r>
          </a:p>
          <a:p>
            <a:pPr marL="285750" indent="-285750">
              <a:buFont typeface="Arial" panose="020B0604020202020204" pitchFamily="34" charset="0"/>
              <a:buChar char="•"/>
            </a:pPr>
            <a:r>
              <a:rPr lang="en-US" sz="2400" dirty="0" err="1">
                <a:latin typeface="Twinkl Precursive" panose="02000000000000000000" pitchFamily="2" charset="0"/>
              </a:rPr>
              <a:t>Mrs</a:t>
            </a:r>
            <a:r>
              <a:rPr lang="en-US" sz="2400" dirty="0">
                <a:latin typeface="Twinkl Precursive" panose="02000000000000000000" pitchFamily="2" charset="0"/>
              </a:rPr>
              <a:t> Paterson (Everyday)</a:t>
            </a:r>
          </a:p>
          <a:p>
            <a:pPr marL="285750" indent="-285750">
              <a:buFont typeface="Arial" panose="020B0604020202020204" pitchFamily="34" charset="0"/>
              <a:buChar char="•"/>
            </a:pPr>
            <a:r>
              <a:rPr lang="en-US" sz="2400" dirty="0">
                <a:latin typeface="Twinkl Precursive" panose="02000000000000000000" pitchFamily="2" charset="0"/>
              </a:rPr>
              <a:t>Sarah (Monday, Wednesday and Thursday) </a:t>
            </a:r>
          </a:p>
          <a:p>
            <a:pPr marL="285750" indent="-285750">
              <a:buFont typeface="Arial" panose="020B0604020202020204" pitchFamily="34" charset="0"/>
              <a:buChar char="•"/>
            </a:pPr>
            <a:r>
              <a:rPr lang="en-US" sz="2400" dirty="0">
                <a:latin typeface="Twinkl Precursive" panose="02000000000000000000" pitchFamily="2" charset="0"/>
              </a:rPr>
              <a:t>Miss Dobson (Tuesday)</a:t>
            </a:r>
          </a:p>
          <a:p>
            <a:pPr marL="285750" indent="-285750">
              <a:buFont typeface="Arial" panose="020B0604020202020204" pitchFamily="34" charset="0"/>
              <a:buChar char="•"/>
            </a:pPr>
            <a:r>
              <a:rPr lang="en-US" sz="2400" dirty="0" err="1">
                <a:latin typeface="Twinkl Precursive" panose="02000000000000000000" pitchFamily="2" charset="0"/>
              </a:rPr>
              <a:t>Mrs</a:t>
            </a:r>
            <a:r>
              <a:rPr lang="en-US" sz="2400" dirty="0">
                <a:latin typeface="Twinkl Precursive" panose="02000000000000000000" pitchFamily="2" charset="0"/>
              </a:rPr>
              <a:t> Cave (Friday AM)</a:t>
            </a:r>
          </a:p>
        </p:txBody>
      </p:sp>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winkl Swatches">
            <a:extLst>
              <a:ext uri="{FF2B5EF4-FFF2-40B4-BE49-F238E27FC236}">
                <a16:creationId xmlns:a16="http://schemas.microsoft.com/office/drawing/2014/main" id="{37917C94-2964-4FCC-B127-12D89E9E4B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204" t="-2794" r="-14111" b="-3307"/>
          <a:stretch/>
        </p:blipFill>
        <p:spPr>
          <a:xfrm>
            <a:off x="-999335" y="566391"/>
            <a:ext cx="841708" cy="3088566"/>
          </a:xfrm>
          <a:prstGeom prst="rect">
            <a:avLst/>
          </a:prstGeom>
          <a:solidFill>
            <a:schemeClr val="bg1"/>
          </a:solidFill>
          <a:ln>
            <a:solidFill>
              <a:schemeClr val="tx1"/>
            </a:solidFill>
          </a:ln>
        </p:spPr>
      </p:pic>
      <p:sp>
        <p:nvSpPr>
          <p:cNvPr id="4" name="TextBox 3">
            <a:extLst>
              <a:ext uri="{FF2B5EF4-FFF2-40B4-BE49-F238E27FC236}">
                <a16:creationId xmlns:a16="http://schemas.microsoft.com/office/drawing/2014/main" id="{202CB265-9CDA-479E-A849-B783E4352259}"/>
              </a:ext>
            </a:extLst>
          </p:cNvPr>
          <p:cNvSpPr txBox="1"/>
          <p:nvPr/>
        </p:nvSpPr>
        <p:spPr>
          <a:xfrm>
            <a:off x="1595336" y="2085296"/>
            <a:ext cx="8793803" cy="4401205"/>
          </a:xfrm>
          <a:prstGeom prst="rect">
            <a:avLst/>
          </a:prstGeom>
          <a:noFill/>
        </p:spPr>
        <p:txBody>
          <a:bodyPr wrap="square">
            <a:spAutoFit/>
          </a:bodyPr>
          <a:lstStyle/>
          <a:p>
            <a:r>
              <a:rPr lang="en-GB" sz="2000" dirty="0">
                <a:latin typeface="Twinkl Precursive" panose="02000000000000000000" pitchFamily="2" charset="0"/>
              </a:rPr>
              <a:t>Our ethos is for learning to be fun, active, imaginative, challenging and inspiring. This is incorporated in a wide range of practical, outdoor, creative, play-based activities. </a:t>
            </a:r>
          </a:p>
          <a:p>
            <a:endParaRPr lang="en-GB" sz="2000" dirty="0">
              <a:latin typeface="Twinkl Precursive" panose="02000000000000000000" pitchFamily="2" charset="0"/>
            </a:endParaRPr>
          </a:p>
          <a:p>
            <a:r>
              <a:rPr lang="en-GB" sz="2000" dirty="0">
                <a:latin typeface="Twinkl Precursive" panose="02000000000000000000" pitchFamily="2" charset="0"/>
              </a:rPr>
              <a:t>The important transition from the Early Years curriculum to the Key Stage One curriculum is well catered for, giving the children opportunities to carry on learning through play. </a:t>
            </a:r>
          </a:p>
          <a:p>
            <a:endParaRPr lang="en-GB" sz="2000" dirty="0">
              <a:latin typeface="Twinkl Precursive" panose="02000000000000000000" pitchFamily="2" charset="0"/>
            </a:endParaRPr>
          </a:p>
          <a:p>
            <a:r>
              <a:rPr lang="en-GB" sz="2000" dirty="0">
                <a:latin typeface="Twinkl Precursive" panose="02000000000000000000" pitchFamily="2" charset="0"/>
              </a:rPr>
              <a:t>The transition experience for all of our children is carefully considered so that they have the best opportunities as they move into the next stage of school life!</a:t>
            </a:r>
            <a:endParaRPr lang="en-GB" sz="2000" b="1" dirty="0">
              <a:latin typeface="Twinkl Precursive" panose="02000000000000000000" pitchFamily="2" charset="0"/>
            </a:endParaRPr>
          </a:p>
        </p:txBody>
      </p:sp>
      <p:sp>
        <p:nvSpPr>
          <p:cNvPr id="7" name="TextBox 6">
            <a:extLst>
              <a:ext uri="{FF2B5EF4-FFF2-40B4-BE49-F238E27FC236}">
                <a16:creationId xmlns:a16="http://schemas.microsoft.com/office/drawing/2014/main" id="{56FF50C9-F169-44E0-BF70-2C5A749444EC}"/>
              </a:ext>
            </a:extLst>
          </p:cNvPr>
          <p:cNvSpPr txBox="1"/>
          <p:nvPr/>
        </p:nvSpPr>
        <p:spPr>
          <a:xfrm>
            <a:off x="1519946" y="1104250"/>
            <a:ext cx="6600216" cy="646331"/>
          </a:xfrm>
          <a:prstGeom prst="rect">
            <a:avLst/>
          </a:prstGeom>
          <a:noFill/>
        </p:spPr>
        <p:txBody>
          <a:bodyPr wrap="square">
            <a:spAutoFit/>
          </a:bodyPr>
          <a:lstStyle/>
          <a:p>
            <a:r>
              <a:rPr lang="en-GB" sz="3600" b="1" dirty="0">
                <a:latin typeface="Twinkl Precursive" panose="02000000000000000000" pitchFamily="2" charset="0"/>
              </a:rPr>
              <a:t>Class 1 Ethos </a:t>
            </a:r>
            <a:endParaRPr lang="en-GB" sz="3600" dirty="0">
              <a:latin typeface="Twinkl Precursive" panose="02000000000000000000" pitchFamily="2" charset="0"/>
            </a:endParaRPr>
          </a:p>
        </p:txBody>
      </p:sp>
    </p:spTree>
    <p:extLst>
      <p:ext uri="{BB962C8B-B14F-4D97-AF65-F5344CB8AC3E}">
        <p14:creationId xmlns:p14="http://schemas.microsoft.com/office/powerpoint/2010/main" val="1928424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D73E9-927B-484D-9FC2-D18E6BB97EA4}"/>
              </a:ext>
            </a:extLst>
          </p:cNvPr>
          <p:cNvSpPr>
            <a:spLocks noGrp="1"/>
          </p:cNvSpPr>
          <p:nvPr>
            <p:ph type="title"/>
          </p:nvPr>
        </p:nvSpPr>
        <p:spPr/>
        <p:txBody>
          <a:bodyPr/>
          <a:lstStyle/>
          <a:p>
            <a:r>
              <a:rPr lang="en-GB" dirty="0">
                <a:latin typeface="Twinkl Precursive" panose="02000000000000000000" pitchFamily="2" charset="0"/>
              </a:rPr>
              <a:t>Christian Values</a:t>
            </a:r>
          </a:p>
        </p:txBody>
      </p:sp>
      <p:sp>
        <p:nvSpPr>
          <p:cNvPr id="4" name="TextBox 3">
            <a:extLst>
              <a:ext uri="{FF2B5EF4-FFF2-40B4-BE49-F238E27FC236}">
                <a16:creationId xmlns:a16="http://schemas.microsoft.com/office/drawing/2014/main" id="{DB9186E1-5621-49AC-83C0-E9E2667F71B3}"/>
              </a:ext>
            </a:extLst>
          </p:cNvPr>
          <p:cNvSpPr txBox="1"/>
          <p:nvPr/>
        </p:nvSpPr>
        <p:spPr>
          <a:xfrm>
            <a:off x="758758" y="1773624"/>
            <a:ext cx="9270459" cy="2677656"/>
          </a:xfrm>
          <a:prstGeom prst="rect">
            <a:avLst/>
          </a:prstGeom>
          <a:noFill/>
        </p:spPr>
        <p:txBody>
          <a:bodyPr wrap="square">
            <a:spAutoFit/>
          </a:bodyPr>
          <a:lstStyle/>
          <a:p>
            <a:r>
              <a:rPr lang="en-US" sz="2400" dirty="0">
                <a:latin typeface="Twinkl Precursive" panose="02000000000000000000" pitchFamily="2" charset="0"/>
              </a:rPr>
              <a:t>In Class One we follow our school Christian Values: </a:t>
            </a:r>
          </a:p>
          <a:p>
            <a:r>
              <a:rPr lang="en-US" sz="2400" dirty="0">
                <a:latin typeface="Twinkl Precursive" panose="02000000000000000000" pitchFamily="2" charset="0"/>
              </a:rPr>
              <a:t>• Respect </a:t>
            </a:r>
          </a:p>
          <a:p>
            <a:r>
              <a:rPr lang="en-US" sz="2400" dirty="0">
                <a:latin typeface="Twinkl Precursive" panose="02000000000000000000" pitchFamily="2" charset="0"/>
              </a:rPr>
              <a:t>• Truth </a:t>
            </a:r>
          </a:p>
          <a:p>
            <a:r>
              <a:rPr lang="en-US" sz="2400" dirty="0">
                <a:latin typeface="Twinkl Precursive" panose="02000000000000000000" pitchFamily="2" charset="0"/>
              </a:rPr>
              <a:t>• Kindness </a:t>
            </a:r>
          </a:p>
          <a:p>
            <a:r>
              <a:rPr lang="en-US" sz="2400" dirty="0">
                <a:latin typeface="Twinkl Precursive" panose="02000000000000000000" pitchFamily="2" charset="0"/>
              </a:rPr>
              <a:t>• Forgiveness </a:t>
            </a:r>
          </a:p>
          <a:p>
            <a:r>
              <a:rPr lang="en-US" sz="2400" dirty="0">
                <a:latin typeface="Twinkl Precursive" panose="02000000000000000000" pitchFamily="2" charset="0"/>
              </a:rPr>
              <a:t>• Thankfulness </a:t>
            </a:r>
            <a:endParaRPr lang="en-GB" sz="2400" dirty="0">
              <a:latin typeface="Twinkl Precursive" panose="02000000000000000000" pitchFamily="2" charset="0"/>
            </a:endParaRPr>
          </a:p>
        </p:txBody>
      </p:sp>
      <p:pic>
        <p:nvPicPr>
          <p:cNvPr id="5" name="Picture 4">
            <a:extLst>
              <a:ext uri="{FF2B5EF4-FFF2-40B4-BE49-F238E27FC236}">
                <a16:creationId xmlns:a16="http://schemas.microsoft.com/office/drawing/2014/main" id="{990AB6C0-C045-4A0B-B872-83FC4C9E4A0E}"/>
              </a:ext>
            </a:extLst>
          </p:cNvPr>
          <p:cNvPicPr>
            <a:picLocks noChangeAspect="1"/>
          </p:cNvPicPr>
          <p:nvPr/>
        </p:nvPicPr>
        <p:blipFill>
          <a:blip r:embed="rId2"/>
          <a:stretch>
            <a:fillRect/>
          </a:stretch>
        </p:blipFill>
        <p:spPr>
          <a:xfrm>
            <a:off x="7486244" y="3783249"/>
            <a:ext cx="2667000" cy="2209800"/>
          </a:xfrm>
          <a:prstGeom prst="rect">
            <a:avLst/>
          </a:prstGeom>
        </p:spPr>
      </p:pic>
    </p:spTree>
    <p:extLst>
      <p:ext uri="{BB962C8B-B14F-4D97-AF65-F5344CB8AC3E}">
        <p14:creationId xmlns:p14="http://schemas.microsoft.com/office/powerpoint/2010/main" val="3382537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winkl Swatches">
            <a:extLst>
              <a:ext uri="{FF2B5EF4-FFF2-40B4-BE49-F238E27FC236}">
                <a16:creationId xmlns:a16="http://schemas.microsoft.com/office/drawing/2014/main" id="{37917C94-2964-4FCC-B127-12D89E9E4B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204" t="-2794" r="-14111" b="-3307"/>
          <a:stretch/>
        </p:blipFill>
        <p:spPr>
          <a:xfrm>
            <a:off x="-999335" y="566391"/>
            <a:ext cx="841708" cy="3088566"/>
          </a:xfrm>
          <a:prstGeom prst="rect">
            <a:avLst/>
          </a:prstGeom>
          <a:solidFill>
            <a:schemeClr val="bg1"/>
          </a:solidFill>
          <a:ln>
            <a:solidFill>
              <a:schemeClr val="tx1"/>
            </a:solidFill>
          </a:ln>
        </p:spPr>
      </p:pic>
      <p:sp>
        <p:nvSpPr>
          <p:cNvPr id="4" name="TextBox 3">
            <a:extLst>
              <a:ext uri="{FF2B5EF4-FFF2-40B4-BE49-F238E27FC236}">
                <a16:creationId xmlns:a16="http://schemas.microsoft.com/office/drawing/2014/main" id="{4E9B07C6-DACD-463C-9870-55E4CC737652}"/>
              </a:ext>
            </a:extLst>
          </p:cNvPr>
          <p:cNvSpPr txBox="1"/>
          <p:nvPr/>
        </p:nvSpPr>
        <p:spPr>
          <a:xfrm>
            <a:off x="1101658" y="830551"/>
            <a:ext cx="6600216" cy="646331"/>
          </a:xfrm>
          <a:prstGeom prst="rect">
            <a:avLst/>
          </a:prstGeom>
          <a:noFill/>
        </p:spPr>
        <p:txBody>
          <a:bodyPr wrap="square">
            <a:spAutoFit/>
          </a:bodyPr>
          <a:lstStyle/>
          <a:p>
            <a:r>
              <a:rPr lang="en-GB" sz="3600" dirty="0">
                <a:latin typeface="Twinkl Precursive" panose="02000000000000000000" pitchFamily="2" charset="0"/>
              </a:rPr>
              <a:t>Rewards</a:t>
            </a:r>
          </a:p>
        </p:txBody>
      </p:sp>
      <p:sp>
        <p:nvSpPr>
          <p:cNvPr id="8" name="TextBox 7">
            <a:extLst>
              <a:ext uri="{FF2B5EF4-FFF2-40B4-BE49-F238E27FC236}">
                <a16:creationId xmlns:a16="http://schemas.microsoft.com/office/drawing/2014/main" id="{6B8B4316-9B34-41A2-9D31-7042A1E8F7AB}"/>
              </a:ext>
            </a:extLst>
          </p:cNvPr>
          <p:cNvSpPr txBox="1"/>
          <p:nvPr/>
        </p:nvSpPr>
        <p:spPr>
          <a:xfrm>
            <a:off x="1019226" y="1613119"/>
            <a:ext cx="9212093" cy="4801314"/>
          </a:xfrm>
          <a:prstGeom prst="rect">
            <a:avLst/>
          </a:prstGeom>
          <a:noFill/>
        </p:spPr>
        <p:txBody>
          <a:bodyPr wrap="square">
            <a:spAutoFit/>
          </a:bodyPr>
          <a:lstStyle/>
          <a:p>
            <a:pPr marL="45719" indent="0">
              <a:buNone/>
            </a:pPr>
            <a:r>
              <a:rPr lang="en-GB" sz="1800" b="1" dirty="0">
                <a:latin typeface="Twinkl Precursive" panose="02000000000000000000" pitchFamily="2" charset="0"/>
              </a:rPr>
              <a:t>We focus on promoting positive behaviour for learning and want to recognise all of the fantastic things the children do. The following are the reward systems we use in class: </a:t>
            </a:r>
            <a:endParaRPr lang="en-GB" sz="1800" b="1" u="sng" dirty="0">
              <a:latin typeface="Twinkl Precursive" panose="02000000000000000000" pitchFamily="2" charset="0"/>
            </a:endParaRPr>
          </a:p>
          <a:p>
            <a:pPr marL="45719" indent="0">
              <a:buNone/>
            </a:pPr>
            <a:endParaRPr lang="en-GB" sz="1800" b="1" u="sng" dirty="0">
              <a:latin typeface="Twinkl Precursive" panose="02000000000000000000" pitchFamily="2" charset="0"/>
            </a:endParaRPr>
          </a:p>
          <a:p>
            <a:pPr marL="45719" indent="0">
              <a:buNone/>
            </a:pPr>
            <a:r>
              <a:rPr lang="en-GB" sz="1800" b="1" u="sng" dirty="0">
                <a:latin typeface="Twinkl Precursive" panose="02000000000000000000" pitchFamily="2" charset="0"/>
              </a:rPr>
              <a:t>Daily </a:t>
            </a:r>
            <a:r>
              <a:rPr lang="en-GB" sz="1800" dirty="0">
                <a:latin typeface="Twinkl Precursive" panose="02000000000000000000" pitchFamily="2" charset="0"/>
              </a:rPr>
              <a:t> </a:t>
            </a:r>
          </a:p>
          <a:p>
            <a:pPr marL="285750" indent="-285750">
              <a:buFont typeface="Arial" panose="020B0604020202020204" pitchFamily="34" charset="0"/>
              <a:buChar char="•"/>
            </a:pPr>
            <a:r>
              <a:rPr lang="en-GB" sz="1800" dirty="0">
                <a:latin typeface="Twinkl Precursive" panose="02000000000000000000" pitchFamily="2" charset="0"/>
              </a:rPr>
              <a:t>Star Chart </a:t>
            </a:r>
            <a:r>
              <a:rPr lang="en-GB" sz="1800" b="1" dirty="0">
                <a:latin typeface="Twinkl Precursive" panose="02000000000000000000" pitchFamily="2" charset="0"/>
              </a:rPr>
              <a:t>(please see following slide for the rewards available for stars)</a:t>
            </a:r>
          </a:p>
          <a:p>
            <a:pPr marL="285750" indent="-285750">
              <a:buFont typeface="Arial" panose="020B0604020202020204" pitchFamily="34" charset="0"/>
              <a:buChar char="•"/>
            </a:pPr>
            <a:r>
              <a:rPr lang="en-GB" sz="1800" dirty="0">
                <a:latin typeface="Twinkl Precursive" panose="02000000000000000000" pitchFamily="2" charset="0"/>
              </a:rPr>
              <a:t>Raffle ticket in the Super Star box (name picked out Friday-prize chosen)</a:t>
            </a:r>
          </a:p>
          <a:p>
            <a:endParaRPr lang="en-GB" sz="1800" dirty="0">
              <a:latin typeface="Twinkl Precursive" panose="02000000000000000000" pitchFamily="2" charset="0"/>
            </a:endParaRPr>
          </a:p>
          <a:p>
            <a:pPr marL="45719" indent="0">
              <a:buNone/>
            </a:pPr>
            <a:endParaRPr lang="en-GB" sz="1800" b="1" u="sng" dirty="0">
              <a:latin typeface="Twinkl Precursive" panose="02000000000000000000" pitchFamily="2" charset="0"/>
            </a:endParaRPr>
          </a:p>
          <a:p>
            <a:pPr marL="45719" indent="0">
              <a:buNone/>
            </a:pPr>
            <a:r>
              <a:rPr lang="en-GB" sz="1800" b="1" u="sng" dirty="0">
                <a:latin typeface="Twinkl Precursive" panose="02000000000000000000" pitchFamily="2" charset="0"/>
              </a:rPr>
              <a:t>Weekly</a:t>
            </a:r>
            <a:endParaRPr lang="en-GB" sz="1800" dirty="0">
              <a:latin typeface="Twinkl Precursive" panose="02000000000000000000" pitchFamily="2" charset="0"/>
            </a:endParaRPr>
          </a:p>
          <a:p>
            <a:pPr marL="285750" lvl="0" indent="-285750">
              <a:buFont typeface="Arial" panose="020B0604020202020204" pitchFamily="34" charset="0"/>
              <a:buChar char="•"/>
            </a:pPr>
            <a:r>
              <a:rPr lang="en-GB" sz="1800" dirty="0">
                <a:latin typeface="Twinkl Precursive" panose="02000000000000000000" pitchFamily="2" charset="0"/>
              </a:rPr>
              <a:t>Celebration worshi</a:t>
            </a:r>
            <a:r>
              <a:rPr lang="en-GB" dirty="0">
                <a:latin typeface="Twinkl Precursive" panose="02000000000000000000" pitchFamily="2" charset="0"/>
              </a:rPr>
              <a:t>p</a:t>
            </a:r>
            <a:r>
              <a:rPr lang="en-GB" sz="1800" dirty="0">
                <a:latin typeface="Twinkl Precursive" panose="02000000000000000000" pitchFamily="2" charset="0"/>
              </a:rPr>
              <a:t> </a:t>
            </a:r>
          </a:p>
          <a:p>
            <a:pPr marL="285750" lvl="0" indent="-285750">
              <a:buFont typeface="Arial" panose="020B0604020202020204" pitchFamily="34" charset="0"/>
              <a:buChar char="•"/>
            </a:pPr>
            <a:r>
              <a:rPr lang="en-GB" dirty="0">
                <a:latin typeface="Twinkl Precursive" panose="02000000000000000000" pitchFamily="2" charset="0"/>
              </a:rPr>
              <a:t>Golden book –celebrating Christian values</a:t>
            </a:r>
            <a:endParaRPr lang="en-GB" sz="1800" dirty="0">
              <a:latin typeface="Twinkl Precursive" panose="02000000000000000000" pitchFamily="2" charset="0"/>
            </a:endParaRPr>
          </a:p>
          <a:p>
            <a:pPr marL="285750" indent="-285750">
              <a:buFont typeface="Arial" panose="020B0604020202020204" pitchFamily="34" charset="0"/>
              <a:buChar char="•"/>
            </a:pPr>
            <a:r>
              <a:rPr lang="en-GB" sz="1800" dirty="0">
                <a:latin typeface="Twinkl Precursive" panose="02000000000000000000" pitchFamily="2" charset="0"/>
              </a:rPr>
              <a:t>Golden time- whole class</a:t>
            </a:r>
          </a:p>
          <a:p>
            <a:pPr marL="285750" indent="-285750">
              <a:buFont typeface="Arial" panose="020B0604020202020204" pitchFamily="34" charset="0"/>
              <a:buChar char="•"/>
            </a:pPr>
            <a:r>
              <a:rPr lang="en-GB" dirty="0">
                <a:latin typeface="Twinkl Precursive" panose="02000000000000000000" pitchFamily="2" charset="0"/>
              </a:rPr>
              <a:t>Positive note home</a:t>
            </a:r>
            <a:endParaRPr lang="en-GB" sz="1800" dirty="0">
              <a:latin typeface="Twinkl Precursive" panose="02000000000000000000" pitchFamily="2" charset="0"/>
            </a:endParaRPr>
          </a:p>
          <a:p>
            <a:pPr lvl="0"/>
            <a:endParaRPr lang="en-GB" sz="1800" dirty="0"/>
          </a:p>
        </p:txBody>
      </p:sp>
      <p:pic>
        <p:nvPicPr>
          <p:cNvPr id="9" name="Picture 8">
            <a:extLst>
              <a:ext uri="{FF2B5EF4-FFF2-40B4-BE49-F238E27FC236}">
                <a16:creationId xmlns:a16="http://schemas.microsoft.com/office/drawing/2014/main" id="{98F3AFF0-B326-4C86-9130-69EF9EA5AF7B}"/>
              </a:ext>
            </a:extLst>
          </p:cNvPr>
          <p:cNvPicPr>
            <a:picLocks noChangeAspect="1"/>
          </p:cNvPicPr>
          <p:nvPr/>
        </p:nvPicPr>
        <p:blipFill>
          <a:blip r:embed="rId3"/>
          <a:stretch>
            <a:fillRect/>
          </a:stretch>
        </p:blipFill>
        <p:spPr>
          <a:xfrm>
            <a:off x="10231319" y="509647"/>
            <a:ext cx="1694835" cy="1103472"/>
          </a:xfrm>
          <a:prstGeom prst="rect">
            <a:avLst/>
          </a:prstGeom>
        </p:spPr>
      </p:pic>
      <p:pic>
        <p:nvPicPr>
          <p:cNvPr id="10" name="Picture 9">
            <a:extLst>
              <a:ext uri="{FF2B5EF4-FFF2-40B4-BE49-F238E27FC236}">
                <a16:creationId xmlns:a16="http://schemas.microsoft.com/office/drawing/2014/main" id="{9AE8F727-855D-4A5A-8283-0EDC1F3A143F}"/>
              </a:ext>
            </a:extLst>
          </p:cNvPr>
          <p:cNvPicPr>
            <a:picLocks noChangeAspect="1"/>
          </p:cNvPicPr>
          <p:nvPr/>
        </p:nvPicPr>
        <p:blipFill>
          <a:blip r:embed="rId4"/>
          <a:stretch>
            <a:fillRect/>
          </a:stretch>
        </p:blipFill>
        <p:spPr>
          <a:xfrm>
            <a:off x="9685507" y="4763256"/>
            <a:ext cx="2103302" cy="1585097"/>
          </a:xfrm>
          <a:prstGeom prst="rect">
            <a:avLst/>
          </a:prstGeom>
        </p:spPr>
      </p:pic>
    </p:spTree>
    <p:extLst>
      <p:ext uri="{BB962C8B-B14F-4D97-AF65-F5344CB8AC3E}">
        <p14:creationId xmlns:p14="http://schemas.microsoft.com/office/powerpoint/2010/main" val="347466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D5FB1F-D789-4E36-BEEE-913320745F57}"/>
              </a:ext>
            </a:extLst>
          </p:cNvPr>
          <p:cNvSpPr txBox="1"/>
          <p:nvPr/>
        </p:nvSpPr>
        <p:spPr>
          <a:xfrm>
            <a:off x="946014" y="508090"/>
            <a:ext cx="9044292" cy="1200329"/>
          </a:xfrm>
          <a:prstGeom prst="rect">
            <a:avLst/>
          </a:prstGeom>
          <a:noFill/>
        </p:spPr>
        <p:txBody>
          <a:bodyPr wrap="square">
            <a:spAutoFit/>
          </a:bodyPr>
          <a:lstStyle/>
          <a:p>
            <a:r>
              <a:rPr lang="en-GB" sz="3600" dirty="0">
                <a:latin typeface="Twinkl Precursive" panose="02000000000000000000" pitchFamily="2" charset="0"/>
              </a:rPr>
              <a:t>Star Rewards Chart</a:t>
            </a:r>
            <a:br>
              <a:rPr lang="en-GB" dirty="0">
                <a:latin typeface="Twinkl Precursive" panose="02000000000000000000" pitchFamily="2" charset="0"/>
              </a:rPr>
            </a:br>
            <a:r>
              <a:rPr lang="en-GB" sz="1800" dirty="0">
                <a:latin typeface="Twinkl Precursive" panose="02000000000000000000" pitchFamily="2" charset="0"/>
              </a:rPr>
              <a:t>Star rewards can change throughout the year following discussions with the children. </a:t>
            </a:r>
            <a:endParaRPr lang="en-GB" dirty="0">
              <a:latin typeface="Twinkl Precursive" panose="02000000000000000000" pitchFamily="2" charset="0"/>
            </a:endParaRPr>
          </a:p>
        </p:txBody>
      </p:sp>
      <p:pic>
        <p:nvPicPr>
          <p:cNvPr id="5" name="Content Placeholder 3" descr="A screenshot of a cell phone&#10;&#10;Description automatically generated">
            <a:extLst>
              <a:ext uri="{FF2B5EF4-FFF2-40B4-BE49-F238E27FC236}">
                <a16:creationId xmlns:a16="http://schemas.microsoft.com/office/drawing/2014/main" id="{19FE9222-BFC5-4D66-ACB9-1E884CB0BD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6324" y="2014194"/>
            <a:ext cx="6210397" cy="4335716"/>
          </a:xfrm>
          <a:prstGeom prst="rect">
            <a:avLst/>
          </a:prstGeom>
        </p:spPr>
      </p:pic>
    </p:spTree>
    <p:extLst>
      <p:ext uri="{BB962C8B-B14F-4D97-AF65-F5344CB8AC3E}">
        <p14:creationId xmlns:p14="http://schemas.microsoft.com/office/powerpoint/2010/main" val="2486294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33CA76-B022-4537-98A8-5FFCE2B6DDBB}"/>
              </a:ext>
            </a:extLst>
          </p:cNvPr>
          <p:cNvPicPr>
            <a:picLocks noChangeAspect="1"/>
          </p:cNvPicPr>
          <p:nvPr/>
        </p:nvPicPr>
        <p:blipFill>
          <a:blip r:embed="rId2"/>
          <a:stretch>
            <a:fillRect/>
          </a:stretch>
        </p:blipFill>
        <p:spPr>
          <a:xfrm>
            <a:off x="6292230" y="733018"/>
            <a:ext cx="3206774" cy="981541"/>
          </a:xfrm>
          <a:prstGeom prst="rect">
            <a:avLst/>
          </a:prstGeom>
        </p:spPr>
      </p:pic>
      <p:sp>
        <p:nvSpPr>
          <p:cNvPr id="3" name="Content Placeholder 2">
            <a:extLst>
              <a:ext uri="{FF2B5EF4-FFF2-40B4-BE49-F238E27FC236}">
                <a16:creationId xmlns:a16="http://schemas.microsoft.com/office/drawing/2014/main" id="{1ACF6DC5-96BB-4658-AF4F-2739263D4CA0}"/>
              </a:ext>
            </a:extLst>
          </p:cNvPr>
          <p:cNvSpPr txBox="1">
            <a:spLocks/>
          </p:cNvSpPr>
          <p:nvPr/>
        </p:nvSpPr>
        <p:spPr>
          <a:xfrm>
            <a:off x="911155" y="2054481"/>
            <a:ext cx="10058400" cy="3931920"/>
          </a:xfrm>
          <a:prstGeom prst="rect">
            <a:avLst/>
          </a:prstGeom>
        </p:spPr>
        <p:txBody>
          <a:bodyPr>
            <a:normAutofit fontScale="92500" lnSpcReduction="1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388610">
              <a:spcBef>
                <a:spcPts val="1200"/>
              </a:spcBef>
              <a:buFont typeface="Arial" panose="020B0604020202020204" pitchFamily="34" charset="0"/>
              <a:buChar char="•"/>
            </a:pPr>
            <a:endParaRPr lang="en-GB" dirty="0"/>
          </a:p>
          <a:p>
            <a:pPr marL="388610">
              <a:spcBef>
                <a:spcPts val="1200"/>
              </a:spcBef>
              <a:buFont typeface="Arial" panose="020B0604020202020204" pitchFamily="34" charset="0"/>
              <a:buChar char="•"/>
            </a:pPr>
            <a:r>
              <a:rPr lang="en-GB" dirty="0">
                <a:latin typeface="Twinkl Precursive" panose="02000000000000000000" pitchFamily="2" charset="0"/>
              </a:rPr>
              <a:t>Phonics will be taught each morning from 9:10am – 9:30am and will be taught using the Read Write Inc Scheme. </a:t>
            </a:r>
          </a:p>
          <a:p>
            <a:pPr marL="388610">
              <a:spcBef>
                <a:spcPts val="1200"/>
              </a:spcBef>
              <a:buFont typeface="Arial" panose="020B0604020202020204" pitchFamily="34" charset="0"/>
              <a:buChar char="•"/>
            </a:pPr>
            <a:r>
              <a:rPr lang="en-GB" dirty="0">
                <a:latin typeface="Twinkl Precursive" panose="02000000000000000000" pitchFamily="2" charset="0"/>
              </a:rPr>
              <a:t>Children have been split into 4 groups after taking into consideration their year group and importantly their end of year teacher assessment result from July 2023 and the most recent Read Write Inc assessment.</a:t>
            </a:r>
          </a:p>
          <a:p>
            <a:pPr marL="388610">
              <a:spcBef>
                <a:spcPts val="1200"/>
              </a:spcBef>
              <a:buFont typeface="Arial" panose="020B0604020202020204" pitchFamily="34" charset="0"/>
              <a:buChar char="•"/>
            </a:pPr>
            <a:r>
              <a:rPr lang="en-GB" dirty="0">
                <a:latin typeface="Twinkl Precursive" panose="02000000000000000000" pitchFamily="2" charset="0"/>
              </a:rPr>
              <a:t>Each group will work through the appropriate phonics phases at a pace and in a teaching style appropriate to that group.</a:t>
            </a:r>
          </a:p>
          <a:p>
            <a:pPr marL="388610">
              <a:spcBef>
                <a:spcPts val="1200"/>
              </a:spcBef>
              <a:buFont typeface="Arial" panose="020B0604020202020204" pitchFamily="34" charset="0"/>
              <a:buChar char="•"/>
            </a:pPr>
            <a:r>
              <a:rPr lang="en-GB" dirty="0">
                <a:latin typeface="Twinkl Precursive" panose="02000000000000000000" pitchFamily="2" charset="0"/>
              </a:rPr>
              <a:t>Please refer to the “useful websites and documents to support” page for an overview of the phonics phases and what is taught within each. Set 1 has already been taught in Reception and they have also been introduced to some of the Set 2 sounds.</a:t>
            </a:r>
          </a:p>
          <a:p>
            <a:pPr marL="388610">
              <a:spcBef>
                <a:spcPts val="1200"/>
              </a:spcBef>
              <a:buFont typeface="Arial" panose="020B0604020202020204" pitchFamily="34" charset="0"/>
              <a:buChar char="•"/>
            </a:pPr>
            <a:endParaRPr lang="en-GB" dirty="0">
              <a:latin typeface="Twinkl Precursive" panose="02000000000000000000" pitchFamily="2" charset="0"/>
            </a:endParaRPr>
          </a:p>
          <a:p>
            <a:endParaRPr lang="en-GB" dirty="0"/>
          </a:p>
        </p:txBody>
      </p:sp>
      <p:pic>
        <p:nvPicPr>
          <p:cNvPr id="5" name="Picture 4">
            <a:extLst>
              <a:ext uri="{FF2B5EF4-FFF2-40B4-BE49-F238E27FC236}">
                <a16:creationId xmlns:a16="http://schemas.microsoft.com/office/drawing/2014/main" id="{CA32FD58-DF82-4BBF-9C84-3FD5D4DB475A}"/>
              </a:ext>
            </a:extLst>
          </p:cNvPr>
          <p:cNvPicPr>
            <a:picLocks noChangeAspect="1"/>
          </p:cNvPicPr>
          <p:nvPr/>
        </p:nvPicPr>
        <p:blipFill>
          <a:blip r:embed="rId3"/>
          <a:stretch>
            <a:fillRect/>
          </a:stretch>
        </p:blipFill>
        <p:spPr>
          <a:xfrm>
            <a:off x="9779538" y="219076"/>
            <a:ext cx="2114551" cy="1685925"/>
          </a:xfrm>
          <a:prstGeom prst="rect">
            <a:avLst/>
          </a:prstGeom>
        </p:spPr>
      </p:pic>
      <p:sp>
        <p:nvSpPr>
          <p:cNvPr id="6" name="TextBox 5">
            <a:extLst>
              <a:ext uri="{FF2B5EF4-FFF2-40B4-BE49-F238E27FC236}">
                <a16:creationId xmlns:a16="http://schemas.microsoft.com/office/drawing/2014/main" id="{C3AFF260-32B9-423D-9E2A-D3278FE3FF14}"/>
              </a:ext>
            </a:extLst>
          </p:cNvPr>
          <p:cNvSpPr txBox="1"/>
          <p:nvPr/>
        </p:nvSpPr>
        <p:spPr>
          <a:xfrm>
            <a:off x="1128409" y="1062038"/>
            <a:ext cx="4231532" cy="646331"/>
          </a:xfrm>
          <a:prstGeom prst="rect">
            <a:avLst/>
          </a:prstGeom>
          <a:noFill/>
        </p:spPr>
        <p:txBody>
          <a:bodyPr wrap="square" rtlCol="0">
            <a:spAutoFit/>
          </a:bodyPr>
          <a:lstStyle/>
          <a:p>
            <a:r>
              <a:rPr lang="en-GB" sz="3600" dirty="0">
                <a:latin typeface="Twinkl Precursive" panose="02000000000000000000" pitchFamily="2" charset="0"/>
              </a:rPr>
              <a:t>Phonics</a:t>
            </a:r>
          </a:p>
        </p:txBody>
      </p:sp>
    </p:spTree>
    <p:extLst>
      <p:ext uri="{BB962C8B-B14F-4D97-AF65-F5344CB8AC3E}">
        <p14:creationId xmlns:p14="http://schemas.microsoft.com/office/powerpoint/2010/main" val="2336547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2E9B0-0DE9-4184-9342-3A7F34789E4F}"/>
              </a:ext>
            </a:extLst>
          </p:cNvPr>
          <p:cNvSpPr>
            <a:spLocks noGrp="1"/>
          </p:cNvSpPr>
          <p:nvPr>
            <p:ph type="title"/>
          </p:nvPr>
        </p:nvSpPr>
        <p:spPr/>
        <p:txBody>
          <a:bodyPr/>
          <a:lstStyle/>
          <a:p>
            <a:r>
              <a:rPr lang="en-GB" dirty="0">
                <a:latin typeface="Twinkl Precursive" panose="02000000000000000000" pitchFamily="2" charset="0"/>
              </a:rPr>
              <a:t>Weekly Spellings </a:t>
            </a:r>
            <a:r>
              <a:rPr lang="en-GB" u="sng" dirty="0">
                <a:latin typeface="Twinkl Precursive" panose="02000000000000000000" pitchFamily="2" charset="0"/>
              </a:rPr>
              <a:t>Year 2 only</a:t>
            </a:r>
          </a:p>
        </p:txBody>
      </p:sp>
      <p:sp>
        <p:nvSpPr>
          <p:cNvPr id="3" name="Content Placeholder 2">
            <a:extLst>
              <a:ext uri="{FF2B5EF4-FFF2-40B4-BE49-F238E27FC236}">
                <a16:creationId xmlns:a16="http://schemas.microsoft.com/office/drawing/2014/main" id="{47E655CE-15C9-416B-9A34-2F6637145882}"/>
              </a:ext>
            </a:extLst>
          </p:cNvPr>
          <p:cNvSpPr txBox="1">
            <a:spLocks/>
          </p:cNvSpPr>
          <p:nvPr/>
        </p:nvSpPr>
        <p:spPr>
          <a:xfrm>
            <a:off x="444230" y="2064209"/>
            <a:ext cx="10058400" cy="3931920"/>
          </a:xfrm>
          <a:prstGeom prst="rect">
            <a:avLst/>
          </a:prstGeom>
        </p:spPr>
        <p:txBody>
          <a:bodyPr>
            <a:normAutofit lnSpcReduction="1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45719" indent="0">
              <a:spcBef>
                <a:spcPts val="1200"/>
              </a:spcBef>
              <a:buFont typeface="Garamond" pitchFamily="18" charset="0"/>
              <a:buNone/>
            </a:pPr>
            <a:r>
              <a:rPr lang="en-GB" dirty="0">
                <a:latin typeface="Twinkl Precursive" panose="02000000000000000000" pitchFamily="2" charset="0"/>
              </a:rPr>
              <a:t>Your child will receive a set of spellings to learn each </a:t>
            </a:r>
            <a:r>
              <a:rPr lang="en-GB" u="sng" dirty="0">
                <a:latin typeface="Twinkl Precursive" panose="02000000000000000000" pitchFamily="2" charset="0"/>
              </a:rPr>
              <a:t>Friday</a:t>
            </a:r>
            <a:r>
              <a:rPr lang="en-GB" dirty="0">
                <a:latin typeface="Twinkl Precursive" panose="02000000000000000000" pitchFamily="2" charset="0"/>
              </a:rPr>
              <a:t> on a Look, Cover, Write, Check sheet. They will have a spelling assessment of those words the following </a:t>
            </a:r>
            <a:r>
              <a:rPr lang="en-GB" u="sng" dirty="0">
                <a:latin typeface="Twinkl Precursive" panose="02000000000000000000" pitchFamily="2" charset="0"/>
              </a:rPr>
              <a:t>Frida</a:t>
            </a:r>
            <a:r>
              <a:rPr lang="en-GB" dirty="0">
                <a:latin typeface="Twinkl Precursive" panose="02000000000000000000" pitchFamily="2" charset="0"/>
              </a:rPr>
              <a:t>y. Please ensure your child has their spelling folder with them each Friday so we can give them their new spelling sheet. </a:t>
            </a:r>
          </a:p>
          <a:p>
            <a:pPr marL="45719" indent="0">
              <a:spcBef>
                <a:spcPts val="1200"/>
              </a:spcBef>
              <a:buFont typeface="Garamond" pitchFamily="18" charset="0"/>
              <a:buNone/>
            </a:pPr>
            <a:r>
              <a:rPr lang="en-GB" dirty="0">
                <a:latin typeface="Twinkl Precursive" panose="02000000000000000000" pitchFamily="2" charset="0"/>
              </a:rPr>
              <a:t>The spelling rule for that week is taught in school. They have:</a:t>
            </a:r>
          </a:p>
          <a:p>
            <a:pPr marL="388610">
              <a:spcBef>
                <a:spcPts val="1200"/>
              </a:spcBef>
              <a:buFont typeface="Arial" panose="020B0604020202020204" pitchFamily="34" charset="0"/>
              <a:buChar char="•"/>
            </a:pPr>
            <a:r>
              <a:rPr lang="en-GB" dirty="0">
                <a:latin typeface="Twinkl Precursive" panose="02000000000000000000" pitchFamily="2" charset="0"/>
              </a:rPr>
              <a:t>20 - 30 minutes to work on their Weekly Spellings in preparation for the Spelling quiz on a Friday.</a:t>
            </a:r>
          </a:p>
          <a:p>
            <a:pPr marL="388610">
              <a:spcBef>
                <a:spcPts val="1200"/>
              </a:spcBef>
              <a:buFont typeface="Arial" panose="020B0604020202020204" pitchFamily="34" charset="0"/>
              <a:buChar char="•"/>
            </a:pPr>
            <a:r>
              <a:rPr lang="en-GB" dirty="0">
                <a:latin typeface="Twinkl Precursive" panose="02000000000000000000" pitchFamily="2" charset="0"/>
              </a:rPr>
              <a:t>20 - 30 minutes to work on the </a:t>
            </a:r>
            <a:r>
              <a:rPr lang="en-GB" b="1" u="sng" dirty="0">
                <a:latin typeface="Twinkl Precursive" panose="02000000000000000000" pitchFamily="2" charset="0"/>
              </a:rPr>
              <a:t>Common Exception Words</a:t>
            </a:r>
            <a:r>
              <a:rPr lang="en-GB" dirty="0">
                <a:latin typeface="Twinkl Precursive" panose="02000000000000000000" pitchFamily="2" charset="0"/>
              </a:rPr>
              <a:t> for their year group (words which they are expected to read and spell by the end of the year that do not follow traditional phonetic spelling patterns) or </a:t>
            </a:r>
            <a:r>
              <a:rPr lang="en-GB" b="1" u="sng" dirty="0">
                <a:latin typeface="Twinkl Precursive" panose="02000000000000000000" pitchFamily="2" charset="0"/>
              </a:rPr>
              <a:t>100 Key Stage 1 High Frequency Words</a:t>
            </a:r>
            <a:r>
              <a:rPr lang="en-GB" u="sng" dirty="0">
                <a:latin typeface="Twinkl Precursive" panose="02000000000000000000" pitchFamily="2" charset="0"/>
              </a:rPr>
              <a:t>. (A copy of these are at the back of the reading scrapbook).</a:t>
            </a:r>
            <a:endParaRPr lang="en-GB" dirty="0">
              <a:latin typeface="Twinkl Precursive" panose="02000000000000000000" pitchFamily="2" charset="0"/>
            </a:endParaRPr>
          </a:p>
          <a:p>
            <a:endParaRPr lang="en-GB" dirty="0"/>
          </a:p>
        </p:txBody>
      </p:sp>
      <p:pic>
        <p:nvPicPr>
          <p:cNvPr id="4" name="Picture 3">
            <a:extLst>
              <a:ext uri="{FF2B5EF4-FFF2-40B4-BE49-F238E27FC236}">
                <a16:creationId xmlns:a16="http://schemas.microsoft.com/office/drawing/2014/main" id="{C6EFD56C-E87F-4313-826D-B5A85D9D1EC9}"/>
              </a:ext>
            </a:extLst>
          </p:cNvPr>
          <p:cNvPicPr>
            <a:picLocks noChangeAspect="1"/>
          </p:cNvPicPr>
          <p:nvPr/>
        </p:nvPicPr>
        <p:blipFill>
          <a:blip r:embed="rId2"/>
          <a:stretch>
            <a:fillRect/>
          </a:stretch>
        </p:blipFill>
        <p:spPr>
          <a:xfrm>
            <a:off x="9184929" y="438151"/>
            <a:ext cx="2810500" cy="1542422"/>
          </a:xfrm>
          <a:prstGeom prst="rect">
            <a:avLst/>
          </a:prstGeom>
        </p:spPr>
      </p:pic>
    </p:spTree>
    <p:extLst>
      <p:ext uri="{BB962C8B-B14F-4D97-AF65-F5344CB8AC3E}">
        <p14:creationId xmlns:p14="http://schemas.microsoft.com/office/powerpoint/2010/main" val="2259092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734A46-5D98-4D96-B494-9A27A3136DBD}"/>
              </a:ext>
            </a:extLst>
          </p:cNvPr>
          <p:cNvSpPr>
            <a:spLocks noGrp="1"/>
          </p:cNvSpPr>
          <p:nvPr>
            <p:ph type="title"/>
          </p:nvPr>
        </p:nvSpPr>
        <p:spPr>
          <a:xfrm>
            <a:off x="609600" y="438150"/>
            <a:ext cx="10960100" cy="993775"/>
          </a:xfrm>
        </p:spPr>
        <p:txBody>
          <a:bodyPr>
            <a:normAutofit/>
          </a:bodyPr>
          <a:lstStyle/>
          <a:p>
            <a:r>
              <a:rPr lang="en-GB" dirty="0">
                <a:latin typeface="Twinkl Precursive" panose="02000000000000000000" pitchFamily="2" charset="0"/>
              </a:rPr>
              <a:t>PE and Forest School </a:t>
            </a:r>
          </a:p>
        </p:txBody>
      </p:sp>
      <p:pic>
        <p:nvPicPr>
          <p:cNvPr id="4" name="Picture 3">
            <a:extLst>
              <a:ext uri="{FF2B5EF4-FFF2-40B4-BE49-F238E27FC236}">
                <a16:creationId xmlns:a16="http://schemas.microsoft.com/office/drawing/2014/main" id="{09FCD0E4-7FA3-4E69-9393-81713C0F942B}"/>
              </a:ext>
            </a:extLst>
          </p:cNvPr>
          <p:cNvPicPr>
            <a:picLocks noChangeAspect="1"/>
          </p:cNvPicPr>
          <p:nvPr/>
        </p:nvPicPr>
        <p:blipFill>
          <a:blip r:embed="rId2"/>
          <a:stretch>
            <a:fillRect/>
          </a:stretch>
        </p:blipFill>
        <p:spPr>
          <a:xfrm>
            <a:off x="9786650" y="311283"/>
            <a:ext cx="2054530" cy="1871634"/>
          </a:xfrm>
          <a:prstGeom prst="rect">
            <a:avLst/>
          </a:prstGeom>
        </p:spPr>
      </p:pic>
      <p:sp>
        <p:nvSpPr>
          <p:cNvPr id="7" name="TextBox 6">
            <a:extLst>
              <a:ext uri="{FF2B5EF4-FFF2-40B4-BE49-F238E27FC236}">
                <a16:creationId xmlns:a16="http://schemas.microsoft.com/office/drawing/2014/main" id="{51F91F28-448B-41B2-9CE7-A1B38DC57417}"/>
              </a:ext>
            </a:extLst>
          </p:cNvPr>
          <p:cNvSpPr txBox="1"/>
          <p:nvPr/>
        </p:nvSpPr>
        <p:spPr>
          <a:xfrm>
            <a:off x="690664" y="1428453"/>
            <a:ext cx="8968902" cy="4001095"/>
          </a:xfrm>
          <a:prstGeom prst="rect">
            <a:avLst/>
          </a:prstGeom>
          <a:noFill/>
        </p:spPr>
        <p:txBody>
          <a:bodyPr wrap="square">
            <a:spAutoFit/>
          </a:bodyPr>
          <a:lstStyle/>
          <a:p>
            <a:r>
              <a:rPr lang="en-GB" sz="1800" dirty="0">
                <a:latin typeface="Twinkl Precursive" panose="02000000000000000000" pitchFamily="2" charset="0"/>
              </a:rPr>
              <a:t>Class one have PE on a Thursday afternoon with Mr Thompson. </a:t>
            </a:r>
          </a:p>
          <a:p>
            <a:endParaRPr lang="en-GB" sz="1800" dirty="0">
              <a:latin typeface="Twinkl Precursive" panose="02000000000000000000" pitchFamily="2" charset="0"/>
            </a:endParaRPr>
          </a:p>
          <a:p>
            <a:r>
              <a:rPr lang="en-GB" sz="1800" dirty="0">
                <a:latin typeface="Twinkl Precursive" panose="02000000000000000000" pitchFamily="2" charset="0"/>
              </a:rPr>
              <a:t>Please make sure children have </a:t>
            </a:r>
            <a:r>
              <a:rPr lang="en-GB" sz="1800" b="1" dirty="0">
                <a:latin typeface="Twinkl Precursive" panose="02000000000000000000" pitchFamily="2" charset="0"/>
              </a:rPr>
              <a:t>labelled </a:t>
            </a:r>
            <a:r>
              <a:rPr lang="en-GB" sz="1800" dirty="0">
                <a:latin typeface="Twinkl Precursive" panose="02000000000000000000" pitchFamily="2" charset="0"/>
              </a:rPr>
              <a:t>PE kits including their shoes. They need shorts, a t-shirt and plimsolls. The kit should stay in school. </a:t>
            </a:r>
          </a:p>
          <a:p>
            <a:r>
              <a:rPr lang="en-GB" sz="1800" dirty="0">
                <a:latin typeface="Twinkl Precursive" panose="02000000000000000000" pitchFamily="2" charset="0"/>
              </a:rPr>
              <a:t>Please can they also have named tracksuit bottoms/ leggings for outside PE as most of our lessons are outdoors. </a:t>
            </a:r>
            <a:r>
              <a:rPr lang="en-GB" dirty="0">
                <a:latin typeface="Twinkl Precursive" panose="02000000000000000000" pitchFamily="2" charset="0"/>
              </a:rPr>
              <a:t>S</a:t>
            </a:r>
            <a:r>
              <a:rPr lang="en-GB" sz="1800" dirty="0">
                <a:latin typeface="Twinkl Precursive" panose="02000000000000000000" pitchFamily="2" charset="0"/>
              </a:rPr>
              <a:t>o please make sure your child is dressed appropriately and has the correct kit at all times.</a:t>
            </a:r>
          </a:p>
          <a:p>
            <a:pPr marL="45719" indent="0">
              <a:spcBef>
                <a:spcPts val="1200"/>
              </a:spcBef>
              <a:buNone/>
            </a:pPr>
            <a:r>
              <a:rPr lang="en-GB" sz="1800" b="1" u="sng" dirty="0">
                <a:latin typeface="Twinkl Precursive" panose="02000000000000000000" pitchFamily="2" charset="0"/>
              </a:rPr>
              <a:t>Forest School</a:t>
            </a:r>
          </a:p>
          <a:p>
            <a:pPr marL="388610">
              <a:spcBef>
                <a:spcPts val="1200"/>
              </a:spcBef>
              <a:buFont typeface="Arial" panose="020B0604020202020204" pitchFamily="34" charset="0"/>
              <a:buChar char="•"/>
            </a:pPr>
            <a:r>
              <a:rPr lang="en-GB" sz="1800" dirty="0">
                <a:latin typeface="Twinkl Precursive" panose="02000000000000000000" pitchFamily="2" charset="0"/>
              </a:rPr>
              <a:t>Autumn Term  – Class 1 will take part in Forest School every </a:t>
            </a:r>
            <a:r>
              <a:rPr lang="en-GB" sz="1800" b="1" u="sng" dirty="0">
                <a:latin typeface="Twinkl Precursive" panose="02000000000000000000" pitchFamily="2" charset="0"/>
              </a:rPr>
              <a:t>Friday afternoon</a:t>
            </a:r>
            <a:r>
              <a:rPr lang="en-GB" sz="1800" dirty="0">
                <a:latin typeface="Twinkl Precursive" panose="02000000000000000000" pitchFamily="2" charset="0"/>
              </a:rPr>
              <a:t>.</a:t>
            </a:r>
          </a:p>
        </p:txBody>
      </p:sp>
    </p:spTree>
    <p:extLst>
      <p:ext uri="{BB962C8B-B14F-4D97-AF65-F5344CB8AC3E}">
        <p14:creationId xmlns:p14="http://schemas.microsoft.com/office/powerpoint/2010/main" val="25241759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5016</TotalTime>
  <Words>1761</Words>
  <Application>Microsoft Office PowerPoint</Application>
  <PresentationFormat>Widescreen</PresentationFormat>
  <Paragraphs>130</Paragraphs>
  <Slides>19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Calibri</vt:lpstr>
      <vt:lpstr>Calibri Light</vt:lpstr>
      <vt:lpstr>Century Gothic</vt:lpstr>
      <vt:lpstr>Euphemia</vt:lpstr>
      <vt:lpstr>Garamond</vt:lpstr>
      <vt:lpstr>Twinkl</vt:lpstr>
      <vt:lpstr>Twinkl Precursive</vt:lpstr>
      <vt:lpstr>Savon</vt:lpstr>
      <vt:lpstr>Office Theme</vt:lpstr>
      <vt:lpstr>PowerPoint Presentation</vt:lpstr>
      <vt:lpstr>PowerPoint Presentation</vt:lpstr>
      <vt:lpstr>PowerPoint Presentation</vt:lpstr>
      <vt:lpstr>Christian Values</vt:lpstr>
      <vt:lpstr>PowerPoint Presentation</vt:lpstr>
      <vt:lpstr>PowerPoint Presentation</vt:lpstr>
      <vt:lpstr>PowerPoint Presentation</vt:lpstr>
      <vt:lpstr>Weekly Spellings Year 2 only</vt:lpstr>
      <vt:lpstr>PE and Forest School </vt:lpstr>
      <vt:lpstr>Helping at home</vt:lpstr>
      <vt:lpstr>Homework</vt:lpstr>
      <vt:lpstr>Reading at home</vt:lpstr>
      <vt:lpstr>Reading Scrapbook</vt:lpstr>
      <vt:lpstr>Handwriting </vt:lpstr>
      <vt:lpstr>Maths</vt:lpstr>
      <vt:lpstr>School Website</vt:lpstr>
      <vt:lpstr>School Office </vt:lpstr>
      <vt:lpstr>Additional information</vt:lpstr>
      <vt:lpstr>We are always here…..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Welcome Meeting</dc:title>
  <dc:creator>Charlotte Evans</dc:creator>
  <cp:lastModifiedBy>Melanie Errington</cp:lastModifiedBy>
  <cp:revision>133</cp:revision>
  <cp:lastPrinted>2019-09-10T15:53:57Z</cp:lastPrinted>
  <dcterms:created xsi:type="dcterms:W3CDTF">2016-09-11T17:19:27Z</dcterms:created>
  <dcterms:modified xsi:type="dcterms:W3CDTF">2023-09-06T20:48:09Z</dcterms:modified>
</cp:coreProperties>
</file>