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6" r:id="rId2"/>
    <p:sldId id="257" r:id="rId3"/>
    <p:sldId id="288" r:id="rId4"/>
    <p:sldId id="289" r:id="rId5"/>
    <p:sldId id="277" r:id="rId6"/>
    <p:sldId id="271" r:id="rId7"/>
    <p:sldId id="290" r:id="rId8"/>
    <p:sldId id="286" r:id="rId9"/>
    <p:sldId id="298" r:id="rId10"/>
    <p:sldId id="282" r:id="rId11"/>
    <p:sldId id="275" r:id="rId12"/>
    <p:sldId id="285" r:id="rId13"/>
    <p:sldId id="301" r:id="rId14"/>
    <p:sldId id="299" r:id="rId15"/>
    <p:sldId id="296" r:id="rId16"/>
    <p:sldId id="297" r:id="rId17"/>
    <p:sldId id="302" r:id="rId18"/>
    <p:sldId id="294" r:id="rId19"/>
    <p:sldId id="284" r:id="rId20"/>
    <p:sldId id="276" r:id="rId21"/>
    <p:sldId id="293" r:id="rId22"/>
    <p:sldId id="281" r:id="rId23"/>
    <p:sldId id="292" r:id="rId24"/>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8EB33BB8-6C7A-4BE0-9B55-9EAC48D52EC6}" type="datetimeFigureOut">
              <a:rPr lang="en-US"/>
              <a:t>9/15/2022</a:t>
            </a:fld>
            <a:endParaRPr/>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611EF64-F73B-4314-BB6F-BC0937BBDF19}" type="datetimeFigureOut">
              <a:rPr lang="en-US"/>
              <a:t>9/15/2022</a:t>
            </a:fld>
            <a:endParaRPr/>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3B9702-7FBF-4720-8670-571C5E7EEDDE}" type="datetime1">
              <a:rPr lang="en-US" smtClean="0"/>
              <a:t>9/15/2022</a:t>
            </a:fld>
            <a:endParaRPr lang="en-US"/>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17919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pPr/>
              <a:t>9/15/2022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8544800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3B9702-7FBF-4720-8670-571C5E7EEDDE}" type="datetime1">
              <a:rPr lang="en-US" smtClean="0"/>
              <a:pPr/>
              <a:t>9/15/2022</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DBFFB2-86D9-4B8F-A59A-553A60B94BB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5049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D3B9702-7FBF-4720-8670-571C5E7EEDDE}" type="datetime1">
              <a:rPr lang="en-US" smtClean="0"/>
              <a:pPr/>
              <a:t>9/15/2022</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21024331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D3B9702-7FBF-4720-8670-571C5E7EEDDE}" type="datetime1">
              <a:rPr lang="en-US" smtClean="0"/>
              <a:pPr/>
              <a:t>9/15/2022</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DBFFB2-86D9-4B8F-A59A-553A60B94BB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1608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D3B9702-7FBF-4720-8670-571C5E7EEDDE}" type="datetime1">
              <a:rPr lang="en-US" smtClean="0"/>
              <a:pPr/>
              <a:t>9/15/2022</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4984336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427AEA-BBBB-4C9B-AB23-214EAA8AB789}" type="datetime1">
              <a:rPr lang="en-US" smtClean="0"/>
              <a:t>9/15/2022</a:t>
            </a:fld>
            <a:endParaRPr lang="en-US"/>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43581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1CA30-F5CD-4CA0-B16A-349C6F830700}" type="datetime1">
              <a:rPr lang="en-US" smtClean="0"/>
              <a:t>9/15/2022</a:t>
            </a:fld>
            <a:endParaRPr lang="en-US"/>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31628708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AF48E-ABA0-4B58-B562-D1D7408067C4}" type="datetime1">
              <a:rPr lang="en-US" smtClean="0"/>
              <a:t>9/15/2022</a:t>
            </a:fld>
            <a:endParaRPr lang="en-US"/>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338158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t>9/15/2022</a:t>
            </a:fld>
            <a:endParaRPr lang="en-US"/>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58056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D787AA-CBCD-47F9-A04C-7106C508CDE4}" type="datetime1">
              <a:rPr lang="en-US" smtClean="0"/>
              <a:t>9/15/2022</a:t>
            </a:fld>
            <a:endParaRPr lang="en-US"/>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71966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3B9702-7FBF-4720-8670-571C5E7EEDDE}" type="datetime1">
              <a:rPr lang="en-US" smtClean="0"/>
              <a:pPr/>
              <a:t>9/15/2022</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4630241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0F1F9-2D3D-4243-878F-D000C3F2A1C4}" type="datetime1">
              <a:rPr lang="en-US" smtClean="0"/>
              <a:t>9/15/2022</a:t>
            </a:fld>
            <a:endParaRPr lang="en-US"/>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24508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t>9/15/2022</a:t>
            </a:fld>
            <a:endParaRPr lang="en-US"/>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7347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smtClean="0"/>
              <a:t>9/15/2022</a:t>
            </a:fld>
            <a:endParaRPr lang="en-US"/>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48923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9/15/2022</a:t>
            </a:fld>
            <a:endParaRPr lang="en-US"/>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30418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3B9702-7FBF-4720-8670-571C5E7EEDDE}" type="datetime1">
              <a:rPr lang="en-US" smtClean="0"/>
              <a:pPr/>
              <a:t>9/15/2022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3519852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976" y="3141899"/>
            <a:ext cx="7091361" cy="2793906"/>
          </a:xfrm>
        </p:spPr>
        <p:txBody>
          <a:bodyPr/>
          <a:lstStyle/>
          <a:p>
            <a:pPr algn="ctr"/>
            <a:r>
              <a:rPr lang="en-US" dirty="0"/>
              <a:t>Class 1 Welcome Presentation</a:t>
            </a:r>
            <a:br>
              <a:rPr lang="en-US" dirty="0"/>
            </a:br>
            <a:r>
              <a:rPr lang="en-US" dirty="0"/>
              <a:t>(Year 1/2)</a:t>
            </a:r>
          </a:p>
        </p:txBody>
      </p:sp>
      <p:pic>
        <p:nvPicPr>
          <p:cNvPr id="5" name="Picture 2">
            <a:extLst>
              <a:ext uri="{FF2B5EF4-FFF2-40B4-BE49-F238E27FC236}">
                <a16:creationId xmlns:a16="http://schemas.microsoft.com/office/drawing/2014/main" id="{33458253-6A3B-4770-B8B7-353A56E5A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221" y="922195"/>
            <a:ext cx="2393333" cy="2140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a:t>KS 1 SATS and Phonics Check </a:t>
            </a:r>
          </a:p>
        </p:txBody>
      </p:sp>
      <p:sp>
        <p:nvSpPr>
          <p:cNvPr id="5" name="Content Placeholder 2"/>
          <p:cNvSpPr>
            <a:spLocks noGrp="1"/>
          </p:cNvSpPr>
          <p:nvPr>
            <p:ph idx="1"/>
          </p:nvPr>
        </p:nvSpPr>
        <p:spPr>
          <a:xfrm>
            <a:off x="2208213" y="1600200"/>
            <a:ext cx="9372600" cy="4495800"/>
          </a:xfrm>
        </p:spPr>
        <p:txBody>
          <a:bodyPr>
            <a:normAutofit fontScale="85000" lnSpcReduction="20000"/>
          </a:bodyPr>
          <a:lstStyle/>
          <a:p>
            <a:pPr marL="0" indent="0">
              <a:buNone/>
            </a:pPr>
            <a:r>
              <a:rPr lang="en-GB" sz="3000" dirty="0"/>
              <a:t>In June, Year 1 will have their end of year Phonics Screening Check. </a:t>
            </a:r>
          </a:p>
          <a:p>
            <a:pPr marL="0" indent="0">
              <a:buNone/>
            </a:pPr>
            <a:r>
              <a:rPr lang="en-GB" sz="3000" dirty="0"/>
              <a:t>In May the Year 2 children will take SATs in:</a:t>
            </a:r>
          </a:p>
          <a:p>
            <a:pPr marL="0" indent="0">
              <a:buNone/>
            </a:pPr>
            <a:r>
              <a:rPr lang="en-GB" sz="3000" dirty="0"/>
              <a:t>• Reading </a:t>
            </a:r>
          </a:p>
          <a:p>
            <a:pPr marL="0" indent="0">
              <a:buNone/>
            </a:pPr>
            <a:r>
              <a:rPr lang="en-GB" sz="3000" dirty="0"/>
              <a:t>• English grammar, punctuation and spelling </a:t>
            </a:r>
          </a:p>
          <a:p>
            <a:pPr marL="0" indent="0">
              <a:buNone/>
            </a:pPr>
            <a:r>
              <a:rPr lang="en-GB" sz="3000" dirty="0"/>
              <a:t>• Maths.</a:t>
            </a:r>
          </a:p>
          <a:p>
            <a:pPr marL="0" indent="0">
              <a:buNone/>
            </a:pPr>
            <a:r>
              <a:rPr lang="en-GB" sz="3000" dirty="0"/>
              <a:t>SATs have to be carried out during May, but dates aren’t set nationally; this is a school decision. Children are used to the routine of booklets and working in small groups – so there is no stress!</a:t>
            </a:r>
          </a:p>
          <a:p>
            <a:pPr marL="0" indent="0">
              <a:buNone/>
            </a:pPr>
            <a:r>
              <a:rPr lang="en-GB" sz="3000" dirty="0"/>
              <a:t>  </a:t>
            </a:r>
          </a:p>
          <a:p>
            <a:pPr marL="0" indent="0">
              <a:buNone/>
            </a:pPr>
            <a:endParaRPr lang="en-GB" dirty="0"/>
          </a:p>
        </p:txBody>
      </p:sp>
    </p:spTree>
    <p:extLst>
      <p:ext uri="{BB962C8B-B14F-4D97-AF65-F5344CB8AC3E}">
        <p14:creationId xmlns:p14="http://schemas.microsoft.com/office/powerpoint/2010/main" val="2993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0"/>
            <a:ext cx="9372600" cy="1200416"/>
          </a:xfrm>
        </p:spPr>
        <p:txBody>
          <a:bodyPr>
            <a:normAutofit/>
          </a:bodyPr>
          <a:lstStyle/>
          <a:p>
            <a:r>
              <a:rPr lang="en-GB" sz="4800" dirty="0"/>
              <a:t>Helping at home</a:t>
            </a:r>
          </a:p>
        </p:txBody>
      </p:sp>
      <p:sp>
        <p:nvSpPr>
          <p:cNvPr id="3" name="Content Placeholder 2"/>
          <p:cNvSpPr>
            <a:spLocks noGrp="1"/>
          </p:cNvSpPr>
          <p:nvPr>
            <p:ph idx="1"/>
          </p:nvPr>
        </p:nvSpPr>
        <p:spPr>
          <a:xfrm>
            <a:off x="1737360" y="1245358"/>
            <a:ext cx="10195560" cy="5486746"/>
          </a:xfrm>
        </p:spPr>
        <p:txBody>
          <a:bodyPr>
            <a:noAutofit/>
          </a:bodyPr>
          <a:lstStyle/>
          <a:p>
            <a:pPr marL="45720" indent="0">
              <a:buNone/>
            </a:pPr>
            <a:r>
              <a:rPr lang="en-GB" i="1" dirty="0"/>
              <a:t>We strongly believe at </a:t>
            </a:r>
            <a:r>
              <a:rPr lang="en-GB" i="1" dirty="0" err="1"/>
              <a:t>Broomhaugh</a:t>
            </a:r>
            <a:r>
              <a:rPr lang="en-GB" i="1" dirty="0"/>
              <a:t> that a strong home-school connection will set the stage for a child who will grow up with a love for learning. When parents and teachers work well together, everyone benefits. Parents and teachers can provide each other with unique insight and different perspectives about the same child, culminating in a more complete understanding of that child, their abilities, strengths, and challenges.</a:t>
            </a:r>
          </a:p>
          <a:p>
            <a:pPr marL="45720" indent="0">
              <a:buNone/>
            </a:pPr>
            <a:r>
              <a:rPr lang="en-GB" i="1" dirty="0"/>
              <a:t>So how can you help…?</a:t>
            </a:r>
            <a:endParaRPr lang="en-GB" dirty="0"/>
          </a:p>
          <a:p>
            <a:r>
              <a:rPr lang="en-GB" dirty="0"/>
              <a:t>Read with your child daily. Encourage reading a range of texts – reading book, library, longer texts etc. Record reading in their reading records. Encourage expressive reading and model this if necessary for your child. Don’t forget to ask questions about the book they are reading. </a:t>
            </a:r>
          </a:p>
          <a:p>
            <a:pPr marL="388620" indent="-342900">
              <a:spcBef>
                <a:spcPts val="1200"/>
              </a:spcBef>
              <a:buFont typeface="Arial" panose="020B0604020202020204" pitchFamily="34" charset="0"/>
              <a:buChar char="•"/>
            </a:pPr>
            <a:r>
              <a:rPr lang="en-GB" dirty="0"/>
              <a:t>Practise Weekly Spellings (using the Look, Say, Cover, Write, Check sheet given to your child). The children will have a weekly spelling quiz where the focus is on their application of the spellings learnt during the week. </a:t>
            </a:r>
          </a:p>
          <a:p>
            <a:pPr marL="45720" indent="0">
              <a:spcBef>
                <a:spcPts val="1200"/>
              </a:spcBef>
              <a:buNone/>
            </a:pPr>
            <a:r>
              <a:rPr lang="en-GB" dirty="0"/>
              <a:t>Further information on the next slides…</a:t>
            </a:r>
          </a:p>
          <a:p>
            <a:pPr marL="388620" indent="-342900">
              <a:spcBef>
                <a:spcPts val="1200"/>
              </a:spcBef>
              <a:buFont typeface="Arial" panose="020B0604020202020204" pitchFamily="34" charset="0"/>
              <a:buChar char="•"/>
            </a:pPr>
            <a:endParaRPr lang="en-GB" dirty="0"/>
          </a:p>
          <a:p>
            <a:endParaRPr lang="en-GB" sz="2100" dirty="0"/>
          </a:p>
        </p:txBody>
      </p:sp>
    </p:spTree>
    <p:extLst>
      <p:ext uri="{BB962C8B-B14F-4D97-AF65-F5344CB8AC3E}">
        <p14:creationId xmlns:p14="http://schemas.microsoft.com/office/powerpoint/2010/main" val="154646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30" y="0"/>
            <a:ext cx="9725509" cy="1200416"/>
          </a:xfrm>
        </p:spPr>
        <p:txBody>
          <a:bodyPr/>
          <a:lstStyle/>
          <a:p>
            <a:r>
              <a:rPr lang="en-GB" dirty="0"/>
              <a:t>Reading </a:t>
            </a:r>
          </a:p>
        </p:txBody>
      </p:sp>
      <p:sp>
        <p:nvSpPr>
          <p:cNvPr id="3" name="Content Placeholder 2"/>
          <p:cNvSpPr>
            <a:spLocks noGrp="1"/>
          </p:cNvSpPr>
          <p:nvPr>
            <p:ph idx="1"/>
          </p:nvPr>
        </p:nvSpPr>
        <p:spPr>
          <a:xfrm>
            <a:off x="1656522" y="759234"/>
            <a:ext cx="10588486" cy="6098766"/>
          </a:xfrm>
        </p:spPr>
        <p:txBody>
          <a:bodyPr>
            <a:normAutofit fontScale="62500" lnSpcReduction="20000"/>
          </a:bodyPr>
          <a:lstStyle/>
          <a:p>
            <a:pPr marL="45720" indent="0">
              <a:buNone/>
            </a:pPr>
            <a:r>
              <a:rPr lang="en-GB" sz="2900" dirty="0"/>
              <a:t>We love to read and promoting a love of reading is at the heart of our school, it underpins so many areas of learning and helps all children to access and develop so many other skills. We want to work closely with all of our families to ensure this continues at home. We want all of our children to engage and experience a wide range of texts including fiction, non fiction, newspapers, magazines, e-books etc. </a:t>
            </a:r>
          </a:p>
          <a:p>
            <a:r>
              <a:rPr lang="en-GB" sz="2900" dirty="0"/>
              <a:t>Reading books can be changed on a </a:t>
            </a:r>
            <a:r>
              <a:rPr lang="en-GB" sz="2900" b="1" u="sng" dirty="0"/>
              <a:t>Monday and Thursday</a:t>
            </a:r>
            <a:r>
              <a:rPr lang="en-GB" sz="2900" u="sng" dirty="0"/>
              <a:t> </a:t>
            </a:r>
            <a:r>
              <a:rPr lang="en-GB" sz="2900" dirty="0"/>
              <a:t>each week. If you child has finished their reading book, </a:t>
            </a:r>
            <a:r>
              <a:rPr lang="en-GB" sz="2900" b="1" u="sng" dirty="0"/>
              <a:t>they should put it in our reading book box </a:t>
            </a:r>
            <a:r>
              <a:rPr lang="en-GB" sz="2900" dirty="0"/>
              <a:t>and we will change it on one of the allocated days. Books should be read a number of times to increase the children’s fluency when reading and you should ask your child questions about what they have read. Becoming a competent reader requires good understanding as well as simply being able to decode the text or read the words. We want to foster a love of ‘reading for meaning and enjoyment’.</a:t>
            </a:r>
          </a:p>
          <a:p>
            <a:r>
              <a:rPr lang="en-GB" sz="2900" dirty="0"/>
              <a:t>The children will be read with at least twice a week – once during Guided Reading and they will have one additional reading slot. Please ensure your child's reading book is in their </a:t>
            </a:r>
            <a:r>
              <a:rPr lang="en-GB" sz="2900" b="1" u="sng" dirty="0"/>
              <a:t>book bag everyday </a:t>
            </a:r>
            <a:r>
              <a:rPr lang="en-GB" sz="2900" dirty="0"/>
              <a:t>so we can read with them.  </a:t>
            </a:r>
          </a:p>
          <a:p>
            <a:r>
              <a:rPr lang="en-GB" sz="2900" dirty="0"/>
              <a:t>Please support your child to read every night. Whilst many children are confident readers already, reading aloud is an important skill to practise and sharing books and stories, discussing characters, plots and facts are all important parts of developing a good understanding of reading as well as the technical skills, not to mention sharing books together is a lovely thing to do. Don't forget to read to your child too, this helps to model expression and listening to others reading is also a really fun and useful things to do.</a:t>
            </a:r>
          </a:p>
          <a:p>
            <a:r>
              <a:rPr lang="en-GB" sz="2900" dirty="0"/>
              <a:t>We will use an </a:t>
            </a:r>
            <a:r>
              <a:rPr lang="en-GB" sz="2900" b="1" u="sng" dirty="0"/>
              <a:t>assessment of their comprehension </a:t>
            </a:r>
            <a:r>
              <a:rPr lang="en-GB" sz="2900" dirty="0"/>
              <a:t>to decide whether they are ready to progress to the next book band colour in our scheme.</a:t>
            </a:r>
          </a:p>
          <a:p>
            <a:endParaRPr lang="en-GB" sz="2800" dirty="0"/>
          </a:p>
          <a:p>
            <a:endParaRPr lang="en-GB" sz="2800" dirty="0"/>
          </a:p>
        </p:txBody>
      </p:sp>
    </p:spTree>
    <p:extLst>
      <p:ext uri="{BB962C8B-B14F-4D97-AF65-F5344CB8AC3E}">
        <p14:creationId xmlns:p14="http://schemas.microsoft.com/office/powerpoint/2010/main" val="15263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6823-7B9E-4D5C-9C65-A8AC2EFF7EC7}"/>
              </a:ext>
            </a:extLst>
          </p:cNvPr>
          <p:cNvSpPr>
            <a:spLocks noGrp="1"/>
          </p:cNvSpPr>
          <p:nvPr>
            <p:ph type="title"/>
          </p:nvPr>
        </p:nvSpPr>
        <p:spPr/>
        <p:txBody>
          <a:bodyPr/>
          <a:lstStyle/>
          <a:p>
            <a:r>
              <a:rPr lang="en-GB" dirty="0"/>
              <a:t>Reading Scrapbook</a:t>
            </a:r>
          </a:p>
        </p:txBody>
      </p:sp>
      <p:sp>
        <p:nvSpPr>
          <p:cNvPr id="3" name="Content Placeholder 2">
            <a:extLst>
              <a:ext uri="{FF2B5EF4-FFF2-40B4-BE49-F238E27FC236}">
                <a16:creationId xmlns:a16="http://schemas.microsoft.com/office/drawing/2014/main" id="{C10EE206-2F25-4ABE-9F34-31D488FDF2AC}"/>
              </a:ext>
            </a:extLst>
          </p:cNvPr>
          <p:cNvSpPr>
            <a:spLocks noGrp="1"/>
          </p:cNvSpPr>
          <p:nvPr>
            <p:ph idx="1"/>
          </p:nvPr>
        </p:nvSpPr>
        <p:spPr>
          <a:xfrm>
            <a:off x="2589212" y="1617785"/>
            <a:ext cx="8915400" cy="4293437"/>
          </a:xfrm>
        </p:spPr>
        <p:txBody>
          <a:bodyPr>
            <a:normAutofit fontScale="77500" lnSpcReduction="20000"/>
          </a:bodyPr>
          <a:lstStyle/>
          <a:p>
            <a:r>
              <a:rPr lang="en-GB" sz="2400" b="1" dirty="0"/>
              <a:t>Please write a comment in the scrapbook to celebrate your child’s reading.</a:t>
            </a:r>
          </a:p>
          <a:p>
            <a:r>
              <a:rPr lang="en-GB" dirty="0"/>
              <a:t>Pictures (from the internet) or drawings of authors of good books they have read</a:t>
            </a:r>
          </a:p>
          <a:p>
            <a:r>
              <a:rPr lang="en-GB" dirty="0"/>
              <a:t> Pictorial or written book reviews made when a book is finished</a:t>
            </a:r>
          </a:p>
          <a:p>
            <a:r>
              <a:rPr lang="en-GB" dirty="0"/>
              <a:t> Photos of children visiting any place that features print</a:t>
            </a:r>
          </a:p>
          <a:p>
            <a:r>
              <a:rPr lang="en-GB" dirty="0"/>
              <a:t> Drawings of characters from books</a:t>
            </a:r>
          </a:p>
          <a:p>
            <a:r>
              <a:rPr lang="en-GB" dirty="0"/>
              <a:t> Free book marks you get from book shops</a:t>
            </a:r>
          </a:p>
          <a:p>
            <a:r>
              <a:rPr lang="en-GB" dirty="0"/>
              <a:t> Drawings of front covers of favourite books from home</a:t>
            </a:r>
          </a:p>
          <a:p>
            <a:r>
              <a:rPr lang="en-GB" dirty="0"/>
              <a:t> Pictures of library visits</a:t>
            </a:r>
          </a:p>
          <a:p>
            <a:r>
              <a:rPr lang="en-GB" dirty="0"/>
              <a:t> Letters/emails received that involve your child e.g. from a family member or the</a:t>
            </a:r>
          </a:p>
          <a:p>
            <a:r>
              <a:rPr lang="en-GB" dirty="0"/>
              <a:t>tooth fairy!</a:t>
            </a:r>
          </a:p>
          <a:p>
            <a:r>
              <a:rPr lang="en-GB" dirty="0"/>
              <a:t> Copies of illustrations from books</a:t>
            </a:r>
          </a:p>
          <a:p>
            <a:r>
              <a:rPr lang="en-GB" dirty="0"/>
              <a:t> When your child has enjoyed listening to a bedtime story and can talk about it they</a:t>
            </a:r>
          </a:p>
          <a:p>
            <a:r>
              <a:rPr lang="en-GB" dirty="0"/>
              <a:t>could record this in their book.</a:t>
            </a:r>
          </a:p>
        </p:txBody>
      </p:sp>
      <p:pic>
        <p:nvPicPr>
          <p:cNvPr id="4" name="Picture 3">
            <a:extLst>
              <a:ext uri="{FF2B5EF4-FFF2-40B4-BE49-F238E27FC236}">
                <a16:creationId xmlns:a16="http://schemas.microsoft.com/office/drawing/2014/main" id="{A3EB2F62-8FB6-49DD-A378-90EC67C22952}"/>
              </a:ext>
            </a:extLst>
          </p:cNvPr>
          <p:cNvPicPr>
            <a:picLocks noChangeAspect="1"/>
          </p:cNvPicPr>
          <p:nvPr/>
        </p:nvPicPr>
        <p:blipFill>
          <a:blip r:embed="rId2"/>
          <a:stretch>
            <a:fillRect/>
          </a:stretch>
        </p:blipFill>
        <p:spPr>
          <a:xfrm>
            <a:off x="9421091" y="419042"/>
            <a:ext cx="1822305" cy="1198743"/>
          </a:xfrm>
          <a:prstGeom prst="rect">
            <a:avLst/>
          </a:prstGeom>
        </p:spPr>
      </p:pic>
      <p:pic>
        <p:nvPicPr>
          <p:cNvPr id="5" name="Picture 4">
            <a:extLst>
              <a:ext uri="{FF2B5EF4-FFF2-40B4-BE49-F238E27FC236}">
                <a16:creationId xmlns:a16="http://schemas.microsoft.com/office/drawing/2014/main" id="{24144EF8-564F-43A3-9F03-2A4738D4C133}"/>
              </a:ext>
            </a:extLst>
          </p:cNvPr>
          <p:cNvPicPr>
            <a:picLocks noChangeAspect="1"/>
          </p:cNvPicPr>
          <p:nvPr/>
        </p:nvPicPr>
        <p:blipFill>
          <a:blip r:embed="rId3"/>
          <a:stretch>
            <a:fillRect/>
          </a:stretch>
        </p:blipFill>
        <p:spPr>
          <a:xfrm>
            <a:off x="1162916" y="4729834"/>
            <a:ext cx="1220066" cy="1590870"/>
          </a:xfrm>
          <a:prstGeom prst="rect">
            <a:avLst/>
          </a:prstGeom>
        </p:spPr>
      </p:pic>
      <p:pic>
        <p:nvPicPr>
          <p:cNvPr id="6" name="Picture 5">
            <a:extLst>
              <a:ext uri="{FF2B5EF4-FFF2-40B4-BE49-F238E27FC236}">
                <a16:creationId xmlns:a16="http://schemas.microsoft.com/office/drawing/2014/main" id="{830F6837-DA5F-41F0-B719-598F513A4AE0}"/>
              </a:ext>
            </a:extLst>
          </p:cNvPr>
          <p:cNvPicPr>
            <a:picLocks noChangeAspect="1"/>
          </p:cNvPicPr>
          <p:nvPr/>
        </p:nvPicPr>
        <p:blipFill>
          <a:blip r:embed="rId4"/>
          <a:stretch>
            <a:fillRect/>
          </a:stretch>
        </p:blipFill>
        <p:spPr>
          <a:xfrm>
            <a:off x="10787803" y="2611460"/>
            <a:ext cx="923039" cy="1320900"/>
          </a:xfrm>
          <a:prstGeom prst="rect">
            <a:avLst/>
          </a:prstGeom>
        </p:spPr>
      </p:pic>
    </p:spTree>
    <p:extLst>
      <p:ext uri="{BB962C8B-B14F-4D97-AF65-F5344CB8AC3E}">
        <p14:creationId xmlns:p14="http://schemas.microsoft.com/office/powerpoint/2010/main" val="350452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B429-05C3-4BFE-8777-AE2FB7CF3372}"/>
              </a:ext>
            </a:extLst>
          </p:cNvPr>
          <p:cNvSpPr>
            <a:spLocks noGrp="1"/>
          </p:cNvSpPr>
          <p:nvPr>
            <p:ph type="title"/>
          </p:nvPr>
        </p:nvSpPr>
        <p:spPr/>
        <p:txBody>
          <a:bodyPr/>
          <a:lstStyle/>
          <a:p>
            <a:r>
              <a:rPr lang="en-GB" dirty="0"/>
              <a:t>Weekly Spellings</a:t>
            </a:r>
          </a:p>
        </p:txBody>
      </p:sp>
      <p:sp>
        <p:nvSpPr>
          <p:cNvPr id="3" name="Content Placeholder 2">
            <a:extLst>
              <a:ext uri="{FF2B5EF4-FFF2-40B4-BE49-F238E27FC236}">
                <a16:creationId xmlns:a16="http://schemas.microsoft.com/office/drawing/2014/main" id="{7299ECC8-6E9F-43CC-A7C6-7865D3C307D7}"/>
              </a:ext>
            </a:extLst>
          </p:cNvPr>
          <p:cNvSpPr>
            <a:spLocks noGrp="1"/>
          </p:cNvSpPr>
          <p:nvPr>
            <p:ph idx="1"/>
          </p:nvPr>
        </p:nvSpPr>
        <p:spPr/>
        <p:txBody>
          <a:bodyPr>
            <a:normAutofit lnSpcReduction="10000"/>
          </a:bodyPr>
          <a:lstStyle/>
          <a:p>
            <a:pPr marL="45720" indent="0">
              <a:spcBef>
                <a:spcPts val="1200"/>
              </a:spcBef>
              <a:buNone/>
            </a:pPr>
            <a:r>
              <a:rPr lang="en-GB" dirty="0"/>
              <a:t>Your child will receive a set of spellings to learn each </a:t>
            </a:r>
            <a:r>
              <a:rPr lang="en-GB" u="sng" dirty="0"/>
              <a:t>Friday</a:t>
            </a:r>
            <a:r>
              <a:rPr lang="en-GB" dirty="0"/>
              <a:t> on a Look, Cover, Write, Check sheet. They will have a spelling assessment of those words the following </a:t>
            </a:r>
            <a:r>
              <a:rPr lang="en-GB" u="sng" dirty="0"/>
              <a:t>Frida</a:t>
            </a:r>
            <a:r>
              <a:rPr lang="en-GB" dirty="0"/>
              <a:t>y. Please ensure your child has their spelling folder with them each Friday so we can give them their new spelling sheet. </a:t>
            </a:r>
          </a:p>
          <a:p>
            <a:pPr marL="45720" indent="0">
              <a:spcBef>
                <a:spcPts val="1200"/>
              </a:spcBef>
              <a:buNone/>
            </a:pPr>
            <a:r>
              <a:rPr lang="en-GB" dirty="0"/>
              <a:t>The spelling rule for that week is taught in school. They have:</a:t>
            </a:r>
          </a:p>
          <a:p>
            <a:pPr marL="388620" indent="-342900">
              <a:spcBef>
                <a:spcPts val="1200"/>
              </a:spcBef>
              <a:buFont typeface="Arial" panose="020B0604020202020204" pitchFamily="34" charset="0"/>
              <a:buChar char="•"/>
            </a:pPr>
            <a:r>
              <a:rPr lang="en-GB" dirty="0"/>
              <a:t>20 - 30 minutes to work on their Weekly Spellings in preparation for the Spelling Test on a Friday.</a:t>
            </a:r>
          </a:p>
          <a:p>
            <a:pPr marL="388620" indent="-342900">
              <a:spcBef>
                <a:spcPts val="1200"/>
              </a:spcBef>
              <a:buFont typeface="Arial" panose="020B0604020202020204" pitchFamily="34" charset="0"/>
              <a:buChar char="•"/>
            </a:pPr>
            <a:r>
              <a:rPr lang="en-GB" dirty="0"/>
              <a:t>20 - 30 minutes to work on the </a:t>
            </a:r>
            <a:r>
              <a:rPr lang="en-GB" b="1" u="sng" dirty="0"/>
              <a:t>Common Exception Words</a:t>
            </a:r>
            <a:r>
              <a:rPr lang="en-GB" dirty="0"/>
              <a:t> for their year group (words which they are expected to read and spell by the end of the year that do not follow traditional phonetic spelling patterns) or </a:t>
            </a:r>
            <a:r>
              <a:rPr lang="en-GB" b="1" u="sng" dirty="0"/>
              <a:t>100 Key Stage 1 High Frequency Words</a:t>
            </a:r>
            <a:r>
              <a:rPr lang="en-GB" u="sng" dirty="0"/>
              <a:t>. (A copy of these are at the back of the reading scrapbook).</a:t>
            </a:r>
            <a:endParaRPr lang="en-GB" dirty="0"/>
          </a:p>
          <a:p>
            <a:endParaRPr lang="en-GB" dirty="0"/>
          </a:p>
        </p:txBody>
      </p:sp>
      <p:pic>
        <p:nvPicPr>
          <p:cNvPr id="4" name="Picture 3">
            <a:extLst>
              <a:ext uri="{FF2B5EF4-FFF2-40B4-BE49-F238E27FC236}">
                <a16:creationId xmlns:a16="http://schemas.microsoft.com/office/drawing/2014/main" id="{47B22287-BA1D-4698-95E8-E1FFC4A0C694}"/>
              </a:ext>
            </a:extLst>
          </p:cNvPr>
          <p:cNvPicPr>
            <a:picLocks noChangeAspect="1"/>
          </p:cNvPicPr>
          <p:nvPr/>
        </p:nvPicPr>
        <p:blipFill>
          <a:blip r:embed="rId2"/>
          <a:stretch>
            <a:fillRect/>
          </a:stretch>
        </p:blipFill>
        <p:spPr>
          <a:xfrm>
            <a:off x="8694737" y="476250"/>
            <a:ext cx="2809875" cy="1543050"/>
          </a:xfrm>
          <a:prstGeom prst="rect">
            <a:avLst/>
          </a:prstGeom>
        </p:spPr>
      </p:pic>
    </p:spTree>
    <p:extLst>
      <p:ext uri="{BB962C8B-B14F-4D97-AF65-F5344CB8AC3E}">
        <p14:creationId xmlns:p14="http://schemas.microsoft.com/office/powerpoint/2010/main" val="294794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8683-AEEF-4B3A-B0C7-84E5E24A812E}"/>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F580DC5F-0A08-416D-AD41-82ED1DFECCFA}"/>
              </a:ext>
            </a:extLst>
          </p:cNvPr>
          <p:cNvSpPr>
            <a:spLocks noGrp="1"/>
          </p:cNvSpPr>
          <p:nvPr>
            <p:ph idx="1"/>
          </p:nvPr>
        </p:nvSpPr>
        <p:spPr/>
        <p:txBody>
          <a:bodyPr/>
          <a:lstStyle/>
          <a:p>
            <a:r>
              <a:rPr lang="en-GB" dirty="0"/>
              <a:t>Each child will been given an homework book and within this is an optional homework menu. They are given a menu every half term. Your child will receive a star for each piece of optional homework they complete during that half term and it will be acknowledged and celebrated in school. </a:t>
            </a:r>
          </a:p>
          <a:p>
            <a:r>
              <a:rPr lang="en-GB" dirty="0"/>
              <a:t>Homework books can also be used as a reading scrapbook. Anything you have read with your child can be added to this e.g. leaflets, magazines etc. There is further information about this in your child’s homework book.</a:t>
            </a:r>
          </a:p>
          <a:p>
            <a:r>
              <a:rPr lang="en-GB" dirty="0"/>
              <a:t>If you child has completed a piece of optional homework they should bring their homework book into school on a</a:t>
            </a:r>
            <a:r>
              <a:rPr lang="en-GB" b="1" u="sng" dirty="0"/>
              <a:t> Wednesday</a:t>
            </a:r>
            <a:r>
              <a:rPr lang="en-GB" dirty="0"/>
              <a:t>. On Wednesdays we have an allocated time to discuss and celebrate any homework completed. </a:t>
            </a:r>
          </a:p>
          <a:p>
            <a:endParaRPr lang="en-GB" dirty="0"/>
          </a:p>
        </p:txBody>
      </p:sp>
      <p:pic>
        <p:nvPicPr>
          <p:cNvPr id="4" name="Picture 3">
            <a:extLst>
              <a:ext uri="{FF2B5EF4-FFF2-40B4-BE49-F238E27FC236}">
                <a16:creationId xmlns:a16="http://schemas.microsoft.com/office/drawing/2014/main" id="{96AB7E53-43C7-41ED-B24B-1BE1E33D21AD}"/>
              </a:ext>
            </a:extLst>
          </p:cNvPr>
          <p:cNvPicPr>
            <a:picLocks noChangeAspect="1"/>
          </p:cNvPicPr>
          <p:nvPr/>
        </p:nvPicPr>
        <p:blipFill>
          <a:blip r:embed="rId2"/>
          <a:stretch>
            <a:fillRect/>
          </a:stretch>
        </p:blipFill>
        <p:spPr>
          <a:xfrm>
            <a:off x="8632738" y="333228"/>
            <a:ext cx="2382410" cy="1571772"/>
          </a:xfrm>
          <a:prstGeom prst="rect">
            <a:avLst/>
          </a:prstGeom>
        </p:spPr>
      </p:pic>
    </p:spTree>
    <p:extLst>
      <p:ext uri="{BB962C8B-B14F-4D97-AF65-F5344CB8AC3E}">
        <p14:creationId xmlns:p14="http://schemas.microsoft.com/office/powerpoint/2010/main" val="341995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67D-6131-4908-9AD3-94D7BDFCD98A}"/>
              </a:ext>
            </a:extLst>
          </p:cNvPr>
          <p:cNvSpPr>
            <a:spLocks noGrp="1"/>
          </p:cNvSpPr>
          <p:nvPr>
            <p:ph type="title"/>
          </p:nvPr>
        </p:nvSpPr>
        <p:spPr>
          <a:xfrm>
            <a:off x="263582" y="82810"/>
            <a:ext cx="9372600" cy="1200416"/>
          </a:xfrm>
        </p:spPr>
        <p:txBody>
          <a:bodyPr/>
          <a:lstStyle/>
          <a:p>
            <a:r>
              <a:rPr lang="en-GB" dirty="0"/>
              <a:t>Maths</a:t>
            </a:r>
          </a:p>
        </p:txBody>
      </p:sp>
      <p:sp>
        <p:nvSpPr>
          <p:cNvPr id="3" name="Content Placeholder 2">
            <a:extLst>
              <a:ext uri="{FF2B5EF4-FFF2-40B4-BE49-F238E27FC236}">
                <a16:creationId xmlns:a16="http://schemas.microsoft.com/office/drawing/2014/main" id="{C7735B19-5347-4C0B-B1AA-C7094B1878B7}"/>
              </a:ext>
            </a:extLst>
          </p:cNvPr>
          <p:cNvSpPr>
            <a:spLocks noGrp="1"/>
          </p:cNvSpPr>
          <p:nvPr>
            <p:ph idx="1"/>
          </p:nvPr>
        </p:nvSpPr>
        <p:spPr>
          <a:xfrm>
            <a:off x="2555818" y="1283226"/>
            <a:ext cx="7432244" cy="3457586"/>
          </a:xfrm>
        </p:spPr>
        <p:txBody>
          <a:bodyPr>
            <a:normAutofit lnSpcReduction="10000"/>
          </a:bodyPr>
          <a:lstStyle/>
          <a:p>
            <a:r>
              <a:rPr lang="en-GB" dirty="0"/>
              <a:t>Practise letter formation (children struggled to form them the correct way)</a:t>
            </a:r>
          </a:p>
          <a:p>
            <a:r>
              <a:rPr lang="en-GB" dirty="0"/>
              <a:t>Practise counting back and forwards in 10’s, 5’s, 2’s and eventually 3’s and 4’s and then times tables! Times Tables Blast is fabulous too (within Resources/J2E on School 360).</a:t>
            </a:r>
          </a:p>
          <a:p>
            <a:r>
              <a:rPr lang="en-GB" dirty="0"/>
              <a:t>White Rose 1 minute maths (iPad app)</a:t>
            </a:r>
          </a:p>
          <a:p>
            <a:r>
              <a:rPr lang="en-GB" dirty="0"/>
              <a:t>Reading the time to the nearest hour/ half hour in Year 1 and to the nearest 5 minutes in Year 2. </a:t>
            </a:r>
          </a:p>
          <a:p>
            <a:r>
              <a:rPr lang="en-GB" dirty="0"/>
              <a:t>Count money</a:t>
            </a:r>
          </a:p>
          <a:p>
            <a:r>
              <a:rPr lang="en-GB" dirty="0"/>
              <a:t>Number problems: “You have 20 sweets and I have 11.  How many altogether?” </a:t>
            </a:r>
          </a:p>
        </p:txBody>
      </p:sp>
      <p:pic>
        <p:nvPicPr>
          <p:cNvPr id="5" name="Picture 4">
            <a:extLst>
              <a:ext uri="{FF2B5EF4-FFF2-40B4-BE49-F238E27FC236}">
                <a16:creationId xmlns:a16="http://schemas.microsoft.com/office/drawing/2014/main" id="{56163E09-AC3C-474A-896D-9CAC98BAA045}"/>
              </a:ext>
            </a:extLst>
          </p:cNvPr>
          <p:cNvPicPr>
            <a:picLocks noChangeAspect="1"/>
          </p:cNvPicPr>
          <p:nvPr/>
        </p:nvPicPr>
        <p:blipFill>
          <a:blip r:embed="rId2"/>
          <a:stretch>
            <a:fillRect/>
          </a:stretch>
        </p:blipFill>
        <p:spPr>
          <a:xfrm>
            <a:off x="1731905" y="4669899"/>
            <a:ext cx="1647825" cy="1809750"/>
          </a:xfrm>
          <a:prstGeom prst="rect">
            <a:avLst/>
          </a:prstGeom>
        </p:spPr>
      </p:pic>
      <p:pic>
        <p:nvPicPr>
          <p:cNvPr id="6" name="Picture 5">
            <a:extLst>
              <a:ext uri="{FF2B5EF4-FFF2-40B4-BE49-F238E27FC236}">
                <a16:creationId xmlns:a16="http://schemas.microsoft.com/office/drawing/2014/main" id="{07850C02-B4C0-46F8-A4B1-C4D66CB25EA7}"/>
              </a:ext>
            </a:extLst>
          </p:cNvPr>
          <p:cNvPicPr>
            <a:picLocks noChangeAspect="1"/>
          </p:cNvPicPr>
          <p:nvPr/>
        </p:nvPicPr>
        <p:blipFill>
          <a:blip r:embed="rId3"/>
          <a:stretch>
            <a:fillRect/>
          </a:stretch>
        </p:blipFill>
        <p:spPr>
          <a:xfrm>
            <a:off x="5343252" y="4908024"/>
            <a:ext cx="1857375" cy="1333500"/>
          </a:xfrm>
          <a:prstGeom prst="rect">
            <a:avLst/>
          </a:prstGeom>
        </p:spPr>
      </p:pic>
      <p:pic>
        <p:nvPicPr>
          <p:cNvPr id="7" name="Picture 6">
            <a:extLst>
              <a:ext uri="{FF2B5EF4-FFF2-40B4-BE49-F238E27FC236}">
                <a16:creationId xmlns:a16="http://schemas.microsoft.com/office/drawing/2014/main" id="{4F0A1178-7844-496F-8CFF-584C5F46049E}"/>
              </a:ext>
            </a:extLst>
          </p:cNvPr>
          <p:cNvPicPr>
            <a:picLocks noChangeAspect="1"/>
          </p:cNvPicPr>
          <p:nvPr/>
        </p:nvPicPr>
        <p:blipFill>
          <a:blip r:embed="rId4"/>
          <a:stretch>
            <a:fillRect/>
          </a:stretch>
        </p:blipFill>
        <p:spPr>
          <a:xfrm>
            <a:off x="8632321" y="4669899"/>
            <a:ext cx="1762125" cy="1771650"/>
          </a:xfrm>
          <a:prstGeom prst="rect">
            <a:avLst/>
          </a:prstGeom>
        </p:spPr>
      </p:pic>
    </p:spTree>
    <p:extLst>
      <p:ext uri="{BB962C8B-B14F-4D97-AF65-F5344CB8AC3E}">
        <p14:creationId xmlns:p14="http://schemas.microsoft.com/office/powerpoint/2010/main" val="355647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B15A-3934-4931-8DFB-F54F0504CB7B}"/>
              </a:ext>
            </a:extLst>
          </p:cNvPr>
          <p:cNvSpPr>
            <a:spLocks noGrp="1"/>
          </p:cNvSpPr>
          <p:nvPr>
            <p:ph type="title"/>
          </p:nvPr>
        </p:nvSpPr>
        <p:spPr/>
        <p:txBody>
          <a:bodyPr/>
          <a:lstStyle/>
          <a:p>
            <a:r>
              <a:rPr lang="en-GB" dirty="0"/>
              <a:t>Handwriting</a:t>
            </a:r>
          </a:p>
        </p:txBody>
      </p:sp>
      <p:pic>
        <p:nvPicPr>
          <p:cNvPr id="4" name="Content Placeholder 3">
            <a:extLst>
              <a:ext uri="{FF2B5EF4-FFF2-40B4-BE49-F238E27FC236}">
                <a16:creationId xmlns:a16="http://schemas.microsoft.com/office/drawing/2014/main" id="{79C4741C-277F-42BF-AFF7-9F986F70E1F1}"/>
              </a:ext>
            </a:extLst>
          </p:cNvPr>
          <p:cNvPicPr>
            <a:picLocks noGrp="1" noChangeAspect="1"/>
          </p:cNvPicPr>
          <p:nvPr>
            <p:ph idx="1"/>
          </p:nvPr>
        </p:nvPicPr>
        <p:blipFill>
          <a:blip r:embed="rId2"/>
          <a:stretch>
            <a:fillRect/>
          </a:stretch>
        </p:blipFill>
        <p:spPr>
          <a:xfrm>
            <a:off x="3904428" y="3270359"/>
            <a:ext cx="5328366" cy="3365284"/>
          </a:xfrm>
          <a:prstGeom prst="rect">
            <a:avLst/>
          </a:prstGeom>
        </p:spPr>
      </p:pic>
      <p:sp>
        <p:nvSpPr>
          <p:cNvPr id="5" name="Rectangle 4">
            <a:extLst>
              <a:ext uri="{FF2B5EF4-FFF2-40B4-BE49-F238E27FC236}">
                <a16:creationId xmlns:a16="http://schemas.microsoft.com/office/drawing/2014/main" id="{6387C9AE-4B8D-44A2-9168-12D730E82B91}"/>
              </a:ext>
            </a:extLst>
          </p:cNvPr>
          <p:cNvSpPr/>
          <p:nvPr/>
        </p:nvSpPr>
        <p:spPr>
          <a:xfrm>
            <a:off x="1828800" y="2070030"/>
            <a:ext cx="9270609" cy="923330"/>
          </a:xfrm>
          <a:prstGeom prst="rect">
            <a:avLst/>
          </a:prstGeom>
        </p:spPr>
        <p:txBody>
          <a:bodyPr wrap="square">
            <a:spAutoFit/>
          </a:bodyPr>
          <a:lstStyle/>
          <a:p>
            <a:r>
              <a:rPr lang="en-GB" dirty="0"/>
              <a:t>Encourage your child to write in the </a:t>
            </a:r>
            <a:r>
              <a:rPr lang="en-GB" dirty="0" err="1"/>
              <a:t>precursive</a:t>
            </a:r>
            <a:r>
              <a:rPr lang="en-GB" dirty="0"/>
              <a:t> style being taught in class. The </a:t>
            </a:r>
            <a:r>
              <a:rPr lang="en-GB" dirty="0" err="1"/>
              <a:t>precursive</a:t>
            </a:r>
            <a:r>
              <a:rPr lang="en-GB" dirty="0"/>
              <a:t> alphabet is below for your reference. Those children who have mastered this will be encouraged to fully join!</a:t>
            </a:r>
          </a:p>
        </p:txBody>
      </p:sp>
    </p:spTree>
    <p:extLst>
      <p:ext uri="{BB962C8B-B14F-4D97-AF65-F5344CB8AC3E}">
        <p14:creationId xmlns:p14="http://schemas.microsoft.com/office/powerpoint/2010/main" val="343116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799A-9E16-4BD3-9666-25D4A2B25AC2}"/>
              </a:ext>
            </a:extLst>
          </p:cNvPr>
          <p:cNvSpPr>
            <a:spLocks noGrp="1"/>
          </p:cNvSpPr>
          <p:nvPr>
            <p:ph type="title"/>
          </p:nvPr>
        </p:nvSpPr>
        <p:spPr/>
        <p:txBody>
          <a:bodyPr/>
          <a:lstStyle/>
          <a:p>
            <a:r>
              <a:rPr lang="en-GB" dirty="0"/>
              <a:t>Positive Mental Health</a:t>
            </a:r>
          </a:p>
        </p:txBody>
      </p:sp>
      <p:sp>
        <p:nvSpPr>
          <p:cNvPr id="3" name="Content Placeholder 2">
            <a:extLst>
              <a:ext uri="{FF2B5EF4-FFF2-40B4-BE49-F238E27FC236}">
                <a16:creationId xmlns:a16="http://schemas.microsoft.com/office/drawing/2014/main" id="{FC338C6A-DBFE-4126-9CE1-90F069C969D2}"/>
              </a:ext>
            </a:extLst>
          </p:cNvPr>
          <p:cNvSpPr>
            <a:spLocks noGrp="1"/>
          </p:cNvSpPr>
          <p:nvPr>
            <p:ph idx="1"/>
          </p:nvPr>
        </p:nvSpPr>
        <p:spPr/>
        <p:txBody>
          <a:bodyPr>
            <a:normAutofit lnSpcReduction="10000"/>
          </a:bodyPr>
          <a:lstStyle/>
          <a:p>
            <a:pPr marL="331470" indent="-285750">
              <a:lnSpc>
                <a:spcPct val="120000"/>
              </a:lnSpc>
              <a:spcBef>
                <a:spcPts val="1200"/>
              </a:spcBef>
              <a:buFont typeface="Arial" panose="020B0604020202020204" pitchFamily="34" charset="0"/>
              <a:buChar char="•"/>
            </a:pPr>
            <a:r>
              <a:rPr lang="en-GB" dirty="0"/>
              <a:t>It is really important to us that we support your child to learn, develop and grow in a positive environment where they feel safe and happy (particularly after this most unusual time). We don’t just want to do this academically (although that is of course immensely important to us), but also emotionally and socially. This year is a fantastic opportunity for the class to develop new friendships, improve their self-confidence and build on their ability to face new situations with boldness and excitement. </a:t>
            </a:r>
          </a:p>
          <a:p>
            <a:pPr marL="331470" indent="-285750">
              <a:lnSpc>
                <a:spcPct val="120000"/>
              </a:lnSpc>
              <a:spcBef>
                <a:spcPts val="1200"/>
              </a:spcBef>
              <a:buFont typeface="Arial" panose="020B0604020202020204" pitchFamily="34" charset="0"/>
              <a:buChar char="•"/>
            </a:pPr>
            <a:r>
              <a:rPr lang="en-GB" dirty="0"/>
              <a:t>Personal, Social, Health and </a:t>
            </a:r>
            <a:r>
              <a:rPr lang="en-GB" dirty="0" err="1"/>
              <a:t>Ecomonic</a:t>
            </a:r>
            <a:r>
              <a:rPr lang="en-GB" dirty="0"/>
              <a:t> Education (PSHE) is timetabled weekly. </a:t>
            </a:r>
          </a:p>
          <a:p>
            <a:pPr marL="331470" indent="-285750">
              <a:lnSpc>
                <a:spcPct val="120000"/>
              </a:lnSpc>
              <a:spcBef>
                <a:spcPts val="1200"/>
              </a:spcBef>
              <a:buFont typeface="Arial" panose="020B0604020202020204" pitchFamily="34" charset="0"/>
              <a:buChar char="•"/>
            </a:pPr>
            <a:r>
              <a:rPr lang="en-GB" dirty="0"/>
              <a:t>The Thrive Approach to education (which promotes children’s positive mental health) will also be an important part of the PSHE delivery in school.</a:t>
            </a:r>
          </a:p>
          <a:p>
            <a:endParaRPr lang="en-GB" dirty="0"/>
          </a:p>
        </p:txBody>
      </p:sp>
    </p:spTree>
    <p:extLst>
      <p:ext uri="{BB962C8B-B14F-4D97-AF65-F5344CB8AC3E}">
        <p14:creationId xmlns:p14="http://schemas.microsoft.com/office/powerpoint/2010/main" val="188516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Additional information </a:t>
            </a:r>
          </a:p>
        </p:txBody>
      </p:sp>
      <p:sp>
        <p:nvSpPr>
          <p:cNvPr id="4" name="Content Placeholder 3"/>
          <p:cNvSpPr txBox="1">
            <a:spLocks noGrp="1"/>
          </p:cNvSpPr>
          <p:nvPr>
            <p:ph idx="1"/>
          </p:nvPr>
        </p:nvSpPr>
        <p:spPr>
          <a:xfrm>
            <a:off x="2208212" y="1600200"/>
            <a:ext cx="9663747" cy="4770120"/>
          </a:xfrm>
          <a:prstGeom prst="rect">
            <a:avLst/>
          </a:prstGeom>
        </p:spPr>
        <p:txBody>
          <a:bodyPr>
            <a:normAutofit fontScale="92500"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GB" sz="2700" dirty="0"/>
          </a:p>
          <a:p>
            <a:r>
              <a:rPr lang="en-GB" sz="2700" b="1" dirty="0"/>
              <a:t>Named </a:t>
            </a:r>
            <a:r>
              <a:rPr lang="en-GB" sz="2700" dirty="0"/>
              <a:t>school uniform including shoes and plimsolls. </a:t>
            </a:r>
          </a:p>
          <a:p>
            <a:r>
              <a:rPr lang="en-GB" sz="2700" dirty="0"/>
              <a:t>Remember wellies to go on the school field. </a:t>
            </a:r>
          </a:p>
          <a:p>
            <a:r>
              <a:rPr lang="en-GB" sz="2700" dirty="0"/>
              <a:t>Children are asked to get letters out of their own bags in Class 1. Alternatively you can hand any letters etc to us on the yard or to the school office.</a:t>
            </a:r>
          </a:p>
          <a:p>
            <a:r>
              <a:rPr lang="en-GB" sz="2700" dirty="0"/>
              <a:t>Coats for all weather. </a:t>
            </a:r>
          </a:p>
          <a:p>
            <a:r>
              <a:rPr lang="en-GB" sz="2700" dirty="0"/>
              <a:t>No toys to be brought into school. </a:t>
            </a:r>
          </a:p>
          <a:p>
            <a:r>
              <a:rPr lang="en-GB" sz="2700" dirty="0"/>
              <a:t>Names water bottles  </a:t>
            </a:r>
          </a:p>
          <a:p>
            <a:r>
              <a:rPr lang="en-GB" sz="2700" dirty="0"/>
              <a:t>A pair of waterproof trousers (for outdoor learning)</a:t>
            </a:r>
          </a:p>
          <a:p>
            <a:endParaRPr lang="en-GB" sz="2700" dirty="0"/>
          </a:p>
          <a:p>
            <a:pPr marL="45720" indent="0">
              <a:buNone/>
            </a:pPr>
            <a:endParaRPr lang="en-GB" sz="2700" dirty="0"/>
          </a:p>
        </p:txBody>
      </p:sp>
      <p:pic>
        <p:nvPicPr>
          <p:cNvPr id="3" name="Picture 2">
            <a:extLst>
              <a:ext uri="{FF2B5EF4-FFF2-40B4-BE49-F238E27FC236}">
                <a16:creationId xmlns:a16="http://schemas.microsoft.com/office/drawing/2014/main" id="{0B9808F5-AD4D-40C3-9587-095B948A22A9}"/>
              </a:ext>
            </a:extLst>
          </p:cNvPr>
          <p:cNvPicPr>
            <a:picLocks noChangeAspect="1"/>
          </p:cNvPicPr>
          <p:nvPr/>
        </p:nvPicPr>
        <p:blipFill>
          <a:blip r:embed="rId2"/>
          <a:stretch>
            <a:fillRect/>
          </a:stretch>
        </p:blipFill>
        <p:spPr>
          <a:xfrm>
            <a:off x="10128738" y="725678"/>
            <a:ext cx="1375874" cy="1179321"/>
          </a:xfrm>
          <a:prstGeom prst="rect">
            <a:avLst/>
          </a:prstGeom>
        </p:spPr>
      </p:pic>
      <p:pic>
        <p:nvPicPr>
          <p:cNvPr id="5" name="Picture 4">
            <a:extLst>
              <a:ext uri="{FF2B5EF4-FFF2-40B4-BE49-F238E27FC236}">
                <a16:creationId xmlns:a16="http://schemas.microsoft.com/office/drawing/2014/main" id="{AAF04B4F-8705-4B07-B812-514B4DA811FA}"/>
              </a:ext>
            </a:extLst>
          </p:cNvPr>
          <p:cNvPicPr>
            <a:picLocks noChangeAspect="1"/>
          </p:cNvPicPr>
          <p:nvPr/>
        </p:nvPicPr>
        <p:blipFill>
          <a:blip r:embed="rId3"/>
          <a:stretch>
            <a:fillRect/>
          </a:stretch>
        </p:blipFill>
        <p:spPr>
          <a:xfrm>
            <a:off x="1046162" y="4457267"/>
            <a:ext cx="1162050" cy="2238375"/>
          </a:xfrm>
          <a:prstGeom prst="rect">
            <a:avLst/>
          </a:prstGeom>
        </p:spPr>
      </p:pic>
    </p:spTree>
    <p:extLst>
      <p:ext uri="{BB962C8B-B14F-4D97-AF65-F5344CB8AC3E}">
        <p14:creationId xmlns:p14="http://schemas.microsoft.com/office/powerpoint/2010/main" val="20677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800" dirty="0"/>
              <a:t>Introductions</a:t>
            </a:r>
            <a:endParaRPr lang="en-US" sz="4800" dirty="0"/>
          </a:p>
        </p:txBody>
      </p:sp>
      <p:sp>
        <p:nvSpPr>
          <p:cNvPr id="3" name="Content Placeholder 2"/>
          <p:cNvSpPr>
            <a:spLocks noGrp="1"/>
          </p:cNvSpPr>
          <p:nvPr>
            <p:ph idx="1"/>
          </p:nvPr>
        </p:nvSpPr>
        <p:spPr/>
        <p:txBody>
          <a:bodyPr>
            <a:normAutofit fontScale="85000" lnSpcReduction="10000"/>
          </a:bodyPr>
          <a:lstStyle/>
          <a:p>
            <a:r>
              <a:rPr lang="en-US" sz="4000" dirty="0"/>
              <a:t>Teacher – </a:t>
            </a:r>
            <a:r>
              <a:rPr lang="en-US" sz="4000" dirty="0" err="1"/>
              <a:t>Mrs</a:t>
            </a:r>
            <a:r>
              <a:rPr lang="en-US" sz="4000" dirty="0"/>
              <a:t> Errington</a:t>
            </a:r>
          </a:p>
          <a:p>
            <a:r>
              <a:rPr lang="en-US" sz="4000" dirty="0"/>
              <a:t>Teaching Assistants – </a:t>
            </a:r>
          </a:p>
          <a:p>
            <a:pPr marL="45720" indent="0">
              <a:buNone/>
            </a:pPr>
            <a:r>
              <a:rPr lang="en-US" sz="4000" dirty="0"/>
              <a:t>Miss Dobson (Full Time)</a:t>
            </a:r>
          </a:p>
          <a:p>
            <a:pPr marL="45720" indent="0">
              <a:buNone/>
            </a:pPr>
            <a:r>
              <a:rPr lang="en-US" sz="4000" dirty="0"/>
              <a:t>Sarah (Monday, Wednesday and Friday) </a:t>
            </a:r>
          </a:p>
          <a:p>
            <a:pPr marL="45720" indent="0">
              <a:buNone/>
            </a:pPr>
            <a:r>
              <a:rPr lang="en-US" sz="4000" dirty="0" err="1"/>
              <a:t>Mrs</a:t>
            </a:r>
            <a:r>
              <a:rPr lang="en-US" sz="4000" dirty="0"/>
              <a:t> Coles (Monday, Wednesday, Friday Mornings. All day Tuesday and Thursday)</a:t>
            </a:r>
          </a:p>
          <a:p>
            <a:endParaRPr lang="en-US" sz="3600" dirty="0"/>
          </a:p>
          <a:p>
            <a:endParaRPr lang="en-US" sz="3600" dirty="0"/>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School Website</a:t>
            </a:r>
          </a:p>
        </p:txBody>
      </p:sp>
      <p:sp>
        <p:nvSpPr>
          <p:cNvPr id="3" name="Content Placeholder 2"/>
          <p:cNvSpPr>
            <a:spLocks noGrp="1"/>
          </p:cNvSpPr>
          <p:nvPr>
            <p:ph idx="1"/>
          </p:nvPr>
        </p:nvSpPr>
        <p:spPr/>
        <p:txBody>
          <a:bodyPr>
            <a:normAutofit fontScale="62500" lnSpcReduction="20000"/>
          </a:bodyPr>
          <a:lstStyle/>
          <a:p>
            <a:r>
              <a:rPr lang="en-GB" sz="3900" dirty="0"/>
              <a:t>Diary Dates, Calendar</a:t>
            </a:r>
          </a:p>
          <a:p>
            <a:r>
              <a:rPr lang="en-GB" sz="3900" dirty="0"/>
              <a:t>Year 1/2 page including Curriculum Overview </a:t>
            </a:r>
          </a:p>
          <a:p>
            <a:r>
              <a:rPr lang="en-GB" sz="3900" dirty="0"/>
              <a:t>Timetable </a:t>
            </a:r>
          </a:p>
          <a:p>
            <a:r>
              <a:rPr lang="en-GB" sz="3900" dirty="0"/>
              <a:t>Photo Galleries </a:t>
            </a:r>
          </a:p>
          <a:p>
            <a:r>
              <a:rPr lang="en-GB" sz="3900" dirty="0"/>
              <a:t>Thrive, mental health and well-being </a:t>
            </a:r>
          </a:p>
          <a:p>
            <a:r>
              <a:rPr lang="en-GB" sz="3900" dirty="0"/>
              <a:t>Newsletters </a:t>
            </a:r>
          </a:p>
          <a:p>
            <a:r>
              <a:rPr lang="en-GB" sz="3900" dirty="0"/>
              <a:t>Staff and Governor information</a:t>
            </a:r>
          </a:p>
          <a:p>
            <a:r>
              <a:rPr lang="en-GB" sz="3900" dirty="0"/>
              <a:t>E-Safety information </a:t>
            </a:r>
          </a:p>
          <a:p>
            <a:r>
              <a:rPr lang="en-GB" sz="3900" dirty="0"/>
              <a:t>Policies …. and lots more!</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833D5DA7-0525-40D7-B6F2-EE453A395147}"/>
              </a:ext>
            </a:extLst>
          </p:cNvPr>
          <p:cNvPicPr>
            <a:picLocks noChangeAspect="1"/>
          </p:cNvPicPr>
          <p:nvPr/>
        </p:nvPicPr>
        <p:blipFill>
          <a:blip r:embed="rId2"/>
          <a:stretch>
            <a:fillRect/>
          </a:stretch>
        </p:blipFill>
        <p:spPr>
          <a:xfrm>
            <a:off x="8086139" y="624110"/>
            <a:ext cx="2800350" cy="1657350"/>
          </a:xfrm>
          <a:prstGeom prst="rect">
            <a:avLst/>
          </a:prstGeom>
        </p:spPr>
      </p:pic>
    </p:spTree>
    <p:extLst>
      <p:ext uri="{BB962C8B-B14F-4D97-AF65-F5344CB8AC3E}">
        <p14:creationId xmlns:p14="http://schemas.microsoft.com/office/powerpoint/2010/main" val="359084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5676-D427-4628-982C-D04A51BC5B39}"/>
              </a:ext>
            </a:extLst>
          </p:cNvPr>
          <p:cNvSpPr>
            <a:spLocks noGrp="1"/>
          </p:cNvSpPr>
          <p:nvPr>
            <p:ph type="title"/>
          </p:nvPr>
        </p:nvSpPr>
        <p:spPr/>
        <p:txBody>
          <a:bodyPr/>
          <a:lstStyle/>
          <a:p>
            <a:r>
              <a:rPr lang="en-GB" dirty="0"/>
              <a:t>School Office </a:t>
            </a:r>
          </a:p>
        </p:txBody>
      </p:sp>
      <p:sp>
        <p:nvSpPr>
          <p:cNvPr id="3" name="Content Placeholder 2">
            <a:extLst>
              <a:ext uri="{FF2B5EF4-FFF2-40B4-BE49-F238E27FC236}">
                <a16:creationId xmlns:a16="http://schemas.microsoft.com/office/drawing/2014/main" id="{119ED41D-4598-4DA9-8DBF-58AC4C680B42}"/>
              </a:ext>
            </a:extLst>
          </p:cNvPr>
          <p:cNvSpPr>
            <a:spLocks noGrp="1"/>
          </p:cNvSpPr>
          <p:nvPr>
            <p:ph idx="1"/>
          </p:nvPr>
        </p:nvSpPr>
        <p:spPr/>
        <p:txBody>
          <a:bodyPr>
            <a:normAutofit/>
          </a:bodyPr>
          <a:lstStyle/>
          <a:p>
            <a:pPr marL="45720" indent="0">
              <a:spcBef>
                <a:spcPts val="1200"/>
              </a:spcBef>
              <a:buNone/>
            </a:pPr>
            <a:r>
              <a:rPr lang="en-GB" dirty="0"/>
              <a:t>Please contact the school office for any of the following:</a:t>
            </a:r>
          </a:p>
          <a:p>
            <a:pPr marL="388620" indent="-342900">
              <a:spcBef>
                <a:spcPts val="1200"/>
              </a:spcBef>
              <a:buFont typeface="Arial" panose="020B0604020202020204" pitchFamily="34" charset="0"/>
              <a:buChar char="•"/>
            </a:pPr>
            <a:r>
              <a:rPr lang="en-GB" dirty="0"/>
              <a:t>Squirrels information, booking requests, cancellations, cash/cheque payment and billing related queries.</a:t>
            </a:r>
          </a:p>
          <a:p>
            <a:pPr marL="388620" indent="-342900">
              <a:spcBef>
                <a:spcPts val="1200"/>
              </a:spcBef>
              <a:buFont typeface="Arial" panose="020B0604020202020204" pitchFamily="34" charset="0"/>
              <a:buChar char="•"/>
            </a:pPr>
            <a:r>
              <a:rPr lang="en-GB" dirty="0"/>
              <a:t>Medical updates for your child, changes to medication, short-term medication arrangements.</a:t>
            </a:r>
          </a:p>
          <a:p>
            <a:pPr marL="388620" indent="-342900">
              <a:spcBef>
                <a:spcPts val="1200"/>
              </a:spcBef>
              <a:buFont typeface="Arial" panose="020B0604020202020204" pitchFamily="34" charset="0"/>
              <a:buChar char="•"/>
            </a:pPr>
            <a:r>
              <a:rPr lang="en-GB" dirty="0"/>
              <a:t>Medical/dental appointments for your child that are during the school day.</a:t>
            </a:r>
          </a:p>
          <a:p>
            <a:pPr marL="388620" indent="-342900">
              <a:spcBef>
                <a:spcPts val="1200"/>
              </a:spcBef>
              <a:buFont typeface="Arial" panose="020B0604020202020204" pitchFamily="34" charset="0"/>
              <a:buChar char="•"/>
            </a:pPr>
            <a:r>
              <a:rPr lang="en-GB" dirty="0"/>
              <a:t>Absence reporting</a:t>
            </a:r>
          </a:p>
          <a:p>
            <a:pPr marL="388620" indent="-342900">
              <a:spcBef>
                <a:spcPts val="1200"/>
              </a:spcBef>
              <a:buFont typeface="Arial" panose="020B0604020202020204" pitchFamily="34" charset="0"/>
              <a:buChar char="•"/>
            </a:pPr>
            <a:r>
              <a:rPr lang="en-GB" dirty="0"/>
              <a:t>Changes to pick-up arrangements</a:t>
            </a:r>
          </a:p>
          <a:p>
            <a:pPr marL="388620" indent="-342900">
              <a:spcBef>
                <a:spcPts val="1200"/>
              </a:spcBef>
              <a:buFont typeface="Arial" panose="020B0604020202020204" pitchFamily="34" charset="0"/>
              <a:buChar char="•"/>
            </a:pPr>
            <a:r>
              <a:rPr lang="en-GB" dirty="0"/>
              <a:t>To request an appointment with the Class Teacher/s</a:t>
            </a:r>
          </a:p>
          <a:p>
            <a:endParaRPr lang="en-GB" dirty="0"/>
          </a:p>
        </p:txBody>
      </p:sp>
    </p:spTree>
    <p:extLst>
      <p:ext uri="{BB962C8B-B14F-4D97-AF65-F5344CB8AC3E}">
        <p14:creationId xmlns:p14="http://schemas.microsoft.com/office/powerpoint/2010/main" val="107596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We are always here….. </a:t>
            </a:r>
          </a:p>
        </p:txBody>
      </p:sp>
      <p:sp>
        <p:nvSpPr>
          <p:cNvPr id="3" name="Content Placeholder 2"/>
          <p:cNvSpPr>
            <a:spLocks noGrp="1"/>
          </p:cNvSpPr>
          <p:nvPr>
            <p:ph idx="1"/>
          </p:nvPr>
        </p:nvSpPr>
        <p:spPr/>
        <p:txBody>
          <a:bodyPr>
            <a:normAutofit fontScale="70000" lnSpcReduction="20000"/>
          </a:bodyPr>
          <a:lstStyle/>
          <a:p>
            <a:r>
              <a:rPr lang="en-GB" sz="3600" dirty="0"/>
              <a:t>If you ever have any questions or queries please don’t hesitate to ask. </a:t>
            </a:r>
          </a:p>
          <a:p>
            <a:r>
              <a:rPr lang="en-GB" sz="3600" dirty="0"/>
              <a:t>If you just want to pass on a quick message, the Class 1 team will be available to speak to you from 8:50am each day and then again after school.</a:t>
            </a:r>
          </a:p>
          <a:p>
            <a:r>
              <a:rPr lang="en-GB" sz="3600" dirty="0"/>
              <a:t>Email the school office and I will give you a telephone call.</a:t>
            </a:r>
          </a:p>
          <a:p>
            <a:r>
              <a:rPr lang="en-GB" sz="3600" dirty="0"/>
              <a:t>It is very important to us that the children and their families in Class 1 feel supported and we maintain good communication at all times. </a:t>
            </a:r>
          </a:p>
          <a:p>
            <a:pPr marL="45720" indent="0">
              <a:buNone/>
            </a:pPr>
            <a:endParaRPr lang="en-GB" dirty="0"/>
          </a:p>
        </p:txBody>
      </p:sp>
    </p:spTree>
    <p:extLst>
      <p:ext uri="{BB962C8B-B14F-4D97-AF65-F5344CB8AC3E}">
        <p14:creationId xmlns:p14="http://schemas.microsoft.com/office/powerpoint/2010/main" val="33796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F2D7-ABFD-4162-A045-316C0A263730}"/>
              </a:ext>
            </a:extLst>
          </p:cNvPr>
          <p:cNvSpPr>
            <a:spLocks noGrp="1"/>
          </p:cNvSpPr>
          <p:nvPr>
            <p:ph type="title"/>
          </p:nvPr>
        </p:nvSpPr>
        <p:spPr/>
        <p:txBody>
          <a:bodyPr>
            <a:normAutofit fontScale="90000"/>
          </a:bodyPr>
          <a:lstStyle/>
          <a:p>
            <a:pPr algn="ctr"/>
            <a:r>
              <a:rPr lang="en-GB" sz="4400" dirty="0"/>
              <a:t>Thank you for your ongoing support! </a:t>
            </a:r>
            <a:r>
              <a:rPr lang="en-GB" sz="4400" dirty="0">
                <a:sym typeface="Wingdings" panose="05000000000000000000" pitchFamily="2" charset="2"/>
              </a:rPr>
              <a:t> </a:t>
            </a:r>
            <a:endParaRPr lang="en-GB" sz="4400" dirty="0"/>
          </a:p>
        </p:txBody>
      </p:sp>
      <p:pic>
        <p:nvPicPr>
          <p:cNvPr id="5" name="Content Placeholder 4">
            <a:extLst>
              <a:ext uri="{FF2B5EF4-FFF2-40B4-BE49-F238E27FC236}">
                <a16:creationId xmlns:a16="http://schemas.microsoft.com/office/drawing/2014/main" id="{D01EACC6-DCD8-4D41-92C2-1BA9B5AB1A8D}"/>
              </a:ext>
            </a:extLst>
          </p:cNvPr>
          <p:cNvPicPr>
            <a:picLocks noGrp="1" noChangeAspect="1"/>
          </p:cNvPicPr>
          <p:nvPr>
            <p:ph idx="1"/>
          </p:nvPr>
        </p:nvPicPr>
        <p:blipFill>
          <a:blip r:embed="rId2"/>
          <a:stretch>
            <a:fillRect/>
          </a:stretch>
        </p:blipFill>
        <p:spPr>
          <a:xfrm>
            <a:off x="4475018" y="2582718"/>
            <a:ext cx="3565959" cy="2686050"/>
          </a:xfrm>
          <a:prstGeom prst="rect">
            <a:avLst/>
          </a:prstGeom>
        </p:spPr>
      </p:pic>
    </p:spTree>
    <p:extLst>
      <p:ext uri="{BB962C8B-B14F-4D97-AF65-F5344CB8AC3E}">
        <p14:creationId xmlns:p14="http://schemas.microsoft.com/office/powerpoint/2010/main" val="118123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4C20-F663-4C30-BFB6-B97149819A63}"/>
              </a:ext>
            </a:extLst>
          </p:cNvPr>
          <p:cNvSpPr>
            <a:spLocks noGrp="1"/>
          </p:cNvSpPr>
          <p:nvPr>
            <p:ph type="title"/>
          </p:nvPr>
        </p:nvSpPr>
        <p:spPr/>
        <p:txBody>
          <a:bodyPr>
            <a:normAutofit/>
          </a:bodyPr>
          <a:lstStyle/>
          <a:p>
            <a:r>
              <a:rPr lang="en-GB" sz="4000" b="1" dirty="0"/>
              <a:t>Class 1 Ethos </a:t>
            </a:r>
          </a:p>
        </p:txBody>
      </p:sp>
      <p:sp>
        <p:nvSpPr>
          <p:cNvPr id="3" name="Content Placeholder 2">
            <a:extLst>
              <a:ext uri="{FF2B5EF4-FFF2-40B4-BE49-F238E27FC236}">
                <a16:creationId xmlns:a16="http://schemas.microsoft.com/office/drawing/2014/main" id="{E73D1F99-9B4F-483C-A04E-F00776A97633}"/>
              </a:ext>
            </a:extLst>
          </p:cNvPr>
          <p:cNvSpPr>
            <a:spLocks noGrp="1"/>
          </p:cNvSpPr>
          <p:nvPr>
            <p:ph idx="1"/>
          </p:nvPr>
        </p:nvSpPr>
        <p:spPr/>
        <p:txBody>
          <a:bodyPr>
            <a:normAutofit fontScale="85000" lnSpcReduction="20000"/>
          </a:bodyPr>
          <a:lstStyle/>
          <a:p>
            <a:r>
              <a:rPr lang="en-GB" sz="2800" dirty="0"/>
              <a:t>Our ethos is for learning to be fun, active, imaginative, challenging and inspiring and this incorporates a wide range of practical, outdoor, creative, play-based and online learning styles. </a:t>
            </a:r>
            <a:endParaRPr lang="en-GB" sz="3600" dirty="0"/>
          </a:p>
          <a:p>
            <a:r>
              <a:rPr lang="en-GB" sz="2800" dirty="0"/>
              <a:t>The important transition from the Early Years to the National Curriculum is well catered, giving the children opportunities to carry on learning through play. </a:t>
            </a:r>
          </a:p>
          <a:p>
            <a:r>
              <a:rPr lang="en-GB" sz="2800" dirty="0"/>
              <a:t>The transition experience for all of our children is carefully considered so that they have the best opportunities as they move into the next stage of school life!</a:t>
            </a:r>
            <a:endParaRPr lang="en-GB" sz="2800" b="1" dirty="0"/>
          </a:p>
          <a:p>
            <a:endParaRPr lang="en-GB" sz="2800" b="1" dirty="0"/>
          </a:p>
        </p:txBody>
      </p:sp>
    </p:spTree>
    <p:extLst>
      <p:ext uri="{BB962C8B-B14F-4D97-AF65-F5344CB8AC3E}">
        <p14:creationId xmlns:p14="http://schemas.microsoft.com/office/powerpoint/2010/main" val="312999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A1D2-5D23-4ABF-BBC8-1321374709CB}"/>
              </a:ext>
            </a:extLst>
          </p:cNvPr>
          <p:cNvSpPr>
            <a:spLocks noGrp="1"/>
          </p:cNvSpPr>
          <p:nvPr>
            <p:ph type="title"/>
          </p:nvPr>
        </p:nvSpPr>
        <p:spPr/>
        <p:txBody>
          <a:bodyPr/>
          <a:lstStyle/>
          <a:p>
            <a:r>
              <a:rPr lang="en-GB" dirty="0"/>
              <a:t>Shine Bright in Class 1</a:t>
            </a:r>
          </a:p>
        </p:txBody>
      </p:sp>
      <p:sp>
        <p:nvSpPr>
          <p:cNvPr id="3" name="Content Placeholder 2">
            <a:extLst>
              <a:ext uri="{FF2B5EF4-FFF2-40B4-BE49-F238E27FC236}">
                <a16:creationId xmlns:a16="http://schemas.microsoft.com/office/drawing/2014/main" id="{C0C4E9D7-5BF1-4D27-AE72-F3E7E476756C}"/>
              </a:ext>
            </a:extLst>
          </p:cNvPr>
          <p:cNvSpPr>
            <a:spLocks noGrp="1"/>
          </p:cNvSpPr>
          <p:nvPr>
            <p:ph idx="1"/>
          </p:nvPr>
        </p:nvSpPr>
        <p:spPr/>
        <p:txBody>
          <a:bodyPr>
            <a:normAutofit/>
          </a:bodyPr>
          <a:lstStyle/>
          <a:p>
            <a:r>
              <a:rPr lang="en-US" u="sng" dirty="0"/>
              <a:t>Benefits of Mixed Age Classrooms:</a:t>
            </a:r>
          </a:p>
          <a:p>
            <a:pPr marL="457200" indent="-457200">
              <a:buFont typeface="Arial" panose="020B0604020202020204" pitchFamily="34" charset="0"/>
              <a:buChar char="•"/>
            </a:pPr>
            <a:r>
              <a:rPr lang="en-GB" dirty="0"/>
              <a:t>Allows the teacher to develop a deeper understanding of a pupil’s strengths and needs and provide individualised teaching.</a:t>
            </a:r>
          </a:p>
          <a:p>
            <a:pPr marL="457200" indent="-457200">
              <a:buFont typeface="Arial" panose="020B0604020202020204" pitchFamily="34" charset="0"/>
              <a:buChar char="•"/>
            </a:pPr>
            <a:r>
              <a:rPr lang="en-GB" dirty="0"/>
              <a:t>Socially, pupils enjoy mixed-class groups and love growing in stature across the two years. </a:t>
            </a:r>
          </a:p>
          <a:p>
            <a:pPr marL="457200" indent="-457200">
              <a:buFont typeface="Arial" panose="020B0604020202020204" pitchFamily="34" charset="0"/>
              <a:buChar char="•"/>
            </a:pPr>
            <a:r>
              <a:rPr lang="en-GB" dirty="0"/>
              <a:t>Older children have the opportunity to serve as mentors and to take leadership roles and younger pupils are able to accomplish tasks they could not do without the assistance of older children. </a:t>
            </a:r>
          </a:p>
          <a:p>
            <a:pPr marL="457200" indent="-457200">
              <a:buFont typeface="Arial" panose="020B0604020202020204" pitchFamily="34" charset="0"/>
              <a:buChar char="•"/>
            </a:pPr>
            <a:r>
              <a:rPr lang="en-GB" dirty="0"/>
              <a:t>Pupils develop a better sense of familiarity with their classmates and learn to mix with a wide range of age groups from a young age.</a:t>
            </a:r>
            <a:endParaRPr lang="en-US" u="sng" dirty="0"/>
          </a:p>
          <a:p>
            <a:endParaRPr lang="en-GB" dirty="0"/>
          </a:p>
        </p:txBody>
      </p:sp>
    </p:spTree>
    <p:extLst>
      <p:ext uri="{BB962C8B-B14F-4D97-AF65-F5344CB8AC3E}">
        <p14:creationId xmlns:p14="http://schemas.microsoft.com/office/powerpoint/2010/main" val="374827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3" y="441960"/>
            <a:ext cx="11642898" cy="1200416"/>
          </a:xfrm>
        </p:spPr>
        <p:txBody>
          <a:bodyPr>
            <a:normAutofit fontScale="90000"/>
          </a:bodyPr>
          <a:lstStyle/>
          <a:p>
            <a:r>
              <a:rPr lang="en-GB" sz="4800" b="1" dirty="0"/>
              <a:t>Calm School Code</a:t>
            </a:r>
            <a:br>
              <a:rPr lang="en-GB" sz="4800" b="1" dirty="0"/>
            </a:br>
            <a:r>
              <a:rPr lang="en-GB" sz="3300" dirty="0"/>
              <a:t>This is consistently reinforced in school </a:t>
            </a:r>
          </a:p>
        </p:txBody>
      </p:sp>
      <p:sp>
        <p:nvSpPr>
          <p:cNvPr id="3" name="Content Placeholder 2"/>
          <p:cNvSpPr>
            <a:spLocks noGrp="1"/>
          </p:cNvSpPr>
          <p:nvPr>
            <p:ph idx="1"/>
          </p:nvPr>
        </p:nvSpPr>
        <p:spPr/>
        <p:txBody>
          <a:bodyPr>
            <a:normAutofit/>
          </a:bodyPr>
          <a:lstStyle/>
          <a:p>
            <a:endParaRPr lang="en-GB" sz="3600" dirty="0"/>
          </a:p>
          <a:p>
            <a:endParaRPr lang="en-GB" sz="3600" dirty="0"/>
          </a:p>
        </p:txBody>
      </p:sp>
      <p:sp>
        <p:nvSpPr>
          <p:cNvPr id="8" name="Content Placeholder 2"/>
          <p:cNvSpPr txBox="1">
            <a:spLocks/>
          </p:cNvSpPr>
          <p:nvPr/>
        </p:nvSpPr>
        <p:spPr>
          <a:xfrm>
            <a:off x="3048000" y="1487964"/>
            <a:ext cx="5699760" cy="459359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GB" sz="2600" b="1" dirty="0"/>
          </a:p>
          <a:p>
            <a:r>
              <a:rPr lang="en-GB" sz="4800" dirty="0"/>
              <a:t>SPEAK NICELY </a:t>
            </a:r>
          </a:p>
          <a:p>
            <a:r>
              <a:rPr lang="en-GB" sz="4800" dirty="0"/>
              <a:t>LISTEN CAREFULLY </a:t>
            </a:r>
          </a:p>
          <a:p>
            <a:r>
              <a:rPr lang="en-GB" sz="4800" dirty="0"/>
              <a:t>ACT KINDLY </a:t>
            </a:r>
          </a:p>
          <a:p>
            <a:r>
              <a:rPr lang="en-GB" sz="4800" dirty="0"/>
              <a:t>MOVE CALMLY</a:t>
            </a:r>
          </a:p>
          <a:p>
            <a:pPr marL="45720" indent="0">
              <a:buNone/>
            </a:pPr>
            <a:endParaRPr lang="en-GB" sz="2600" dirty="0"/>
          </a:p>
          <a:p>
            <a:endParaRPr lang="en-GB" dirty="0"/>
          </a:p>
        </p:txBody>
      </p:sp>
    </p:spTree>
    <p:extLst>
      <p:ext uri="{BB962C8B-B14F-4D97-AF65-F5344CB8AC3E}">
        <p14:creationId xmlns:p14="http://schemas.microsoft.com/office/powerpoint/2010/main" val="77229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Rewards</a:t>
            </a:r>
          </a:p>
        </p:txBody>
      </p:sp>
      <p:sp>
        <p:nvSpPr>
          <p:cNvPr id="3" name="Subtitle 2"/>
          <p:cNvSpPr>
            <a:spLocks noGrp="1"/>
          </p:cNvSpPr>
          <p:nvPr>
            <p:ph idx="1"/>
          </p:nvPr>
        </p:nvSpPr>
        <p:spPr>
          <a:xfrm>
            <a:off x="2208213" y="1600200"/>
            <a:ext cx="9372600" cy="4602480"/>
          </a:xfrm>
        </p:spPr>
        <p:txBody>
          <a:bodyPr>
            <a:normAutofit fontScale="40000" lnSpcReduction="20000"/>
          </a:bodyPr>
          <a:lstStyle/>
          <a:p>
            <a:pPr marL="45720" indent="0">
              <a:buNone/>
            </a:pPr>
            <a:r>
              <a:rPr lang="en-GB" sz="5400" b="1" dirty="0"/>
              <a:t>We focus on promoting positive behaviour for learning and want to recognise all of the fantastic things the children do. The following are the reward systems we use in class: </a:t>
            </a:r>
            <a:endParaRPr lang="en-GB" sz="5100" b="1" u="sng" dirty="0"/>
          </a:p>
          <a:p>
            <a:pPr marL="45720" indent="0">
              <a:buNone/>
            </a:pPr>
            <a:r>
              <a:rPr lang="en-GB" sz="5100" b="1" u="sng" dirty="0"/>
              <a:t>Daily </a:t>
            </a:r>
            <a:r>
              <a:rPr lang="en-GB" sz="5100" dirty="0"/>
              <a:t> </a:t>
            </a:r>
          </a:p>
          <a:p>
            <a:r>
              <a:rPr lang="en-GB" sz="5400" dirty="0"/>
              <a:t>Star Chart (</a:t>
            </a:r>
            <a:r>
              <a:rPr lang="en-GB" sz="5400" u="sng" dirty="0"/>
              <a:t>please see following slide for the rewards available for stars</a:t>
            </a:r>
            <a:r>
              <a:rPr lang="en-GB" sz="5400" dirty="0"/>
              <a:t>)</a:t>
            </a:r>
            <a:endParaRPr lang="en-GB" sz="5100" dirty="0"/>
          </a:p>
          <a:p>
            <a:pPr lvl="0"/>
            <a:r>
              <a:rPr lang="en-GB" sz="5500" dirty="0"/>
              <a:t>Stickers and super work stampers</a:t>
            </a:r>
          </a:p>
          <a:p>
            <a:pPr lvl="0"/>
            <a:r>
              <a:rPr lang="en-GB" sz="5100" dirty="0"/>
              <a:t>Name on happy face</a:t>
            </a:r>
          </a:p>
          <a:p>
            <a:pPr marL="45720" lvl="0" indent="0">
              <a:buNone/>
            </a:pPr>
            <a:r>
              <a:rPr lang="en-GB" sz="5100" b="1" u="sng" dirty="0"/>
              <a:t>Weekly</a:t>
            </a:r>
            <a:endParaRPr lang="en-GB" sz="5100" dirty="0"/>
          </a:p>
          <a:p>
            <a:pPr lvl="0"/>
            <a:r>
              <a:rPr lang="en-GB" sz="5100" dirty="0"/>
              <a:t>Celebration Assembly </a:t>
            </a:r>
          </a:p>
          <a:p>
            <a:r>
              <a:rPr lang="en-GB" sz="5100" dirty="0"/>
              <a:t>Golden time </a:t>
            </a:r>
          </a:p>
          <a:p>
            <a:r>
              <a:rPr lang="en-GB" sz="4800" dirty="0"/>
              <a:t>Name in the Super Star box (name picked out Friday-prize chosen)</a:t>
            </a:r>
          </a:p>
          <a:p>
            <a:pPr lvl="0"/>
            <a:endParaRPr lang="en-GB" sz="5100" dirty="0"/>
          </a:p>
          <a:p>
            <a:pPr lvl="0"/>
            <a:endParaRPr lang="en-GB" sz="5100" dirty="0"/>
          </a:p>
          <a:p>
            <a:pPr marL="571500" indent="-571500">
              <a:buFont typeface="Arial" panose="020B0604020202020204" pitchFamily="34" charset="0"/>
              <a:buChar char="•"/>
            </a:pPr>
            <a:endParaRPr lang="en-GB" sz="3600" dirty="0">
              <a:solidFill>
                <a:schemeClr val="tx1"/>
              </a:solidFill>
            </a:endParaRPr>
          </a:p>
        </p:txBody>
      </p:sp>
      <p:pic>
        <p:nvPicPr>
          <p:cNvPr id="4" name="Picture 3">
            <a:extLst>
              <a:ext uri="{FF2B5EF4-FFF2-40B4-BE49-F238E27FC236}">
                <a16:creationId xmlns:a16="http://schemas.microsoft.com/office/drawing/2014/main" id="{3EE679C5-FAAE-456A-8897-01C046FE8132}"/>
              </a:ext>
            </a:extLst>
          </p:cNvPr>
          <p:cNvPicPr>
            <a:picLocks noChangeAspect="1"/>
          </p:cNvPicPr>
          <p:nvPr/>
        </p:nvPicPr>
        <p:blipFill>
          <a:blip r:embed="rId2"/>
          <a:stretch>
            <a:fillRect/>
          </a:stretch>
        </p:blipFill>
        <p:spPr>
          <a:xfrm>
            <a:off x="9277863" y="3676650"/>
            <a:ext cx="2105025" cy="1581150"/>
          </a:xfrm>
          <a:prstGeom prst="rect">
            <a:avLst/>
          </a:prstGeom>
        </p:spPr>
      </p:pic>
      <p:pic>
        <p:nvPicPr>
          <p:cNvPr id="5" name="Picture 4">
            <a:extLst>
              <a:ext uri="{FF2B5EF4-FFF2-40B4-BE49-F238E27FC236}">
                <a16:creationId xmlns:a16="http://schemas.microsoft.com/office/drawing/2014/main" id="{109AC83D-C0A4-405D-BEA7-3D15FFD5E633}"/>
              </a:ext>
            </a:extLst>
          </p:cNvPr>
          <p:cNvPicPr>
            <a:picLocks noChangeAspect="1"/>
          </p:cNvPicPr>
          <p:nvPr/>
        </p:nvPicPr>
        <p:blipFill>
          <a:blip r:embed="rId3"/>
          <a:stretch>
            <a:fillRect/>
          </a:stretch>
        </p:blipFill>
        <p:spPr>
          <a:xfrm>
            <a:off x="5866228" y="498628"/>
            <a:ext cx="1695327" cy="1101572"/>
          </a:xfrm>
          <a:prstGeom prst="rect">
            <a:avLst/>
          </a:prstGeom>
        </p:spPr>
      </p:pic>
    </p:spTree>
    <p:extLst>
      <p:ext uri="{BB962C8B-B14F-4D97-AF65-F5344CB8AC3E}">
        <p14:creationId xmlns:p14="http://schemas.microsoft.com/office/powerpoint/2010/main" val="127387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514-E30A-4770-99AC-1D23A6BF7146}"/>
              </a:ext>
            </a:extLst>
          </p:cNvPr>
          <p:cNvSpPr>
            <a:spLocks noGrp="1"/>
          </p:cNvSpPr>
          <p:nvPr>
            <p:ph type="title"/>
          </p:nvPr>
        </p:nvSpPr>
        <p:spPr/>
        <p:txBody>
          <a:bodyPr>
            <a:normAutofit/>
          </a:bodyPr>
          <a:lstStyle/>
          <a:p>
            <a:r>
              <a:rPr lang="en-GB" dirty="0"/>
              <a:t>Star Rewards Chart</a:t>
            </a:r>
            <a:br>
              <a:rPr lang="en-GB" dirty="0"/>
            </a:br>
            <a:r>
              <a:rPr lang="en-GB" sz="1800" dirty="0"/>
              <a:t>Star rewards can change throughout the year following a discussion with the children.   </a:t>
            </a:r>
            <a:endParaRPr lang="en-GB" dirty="0"/>
          </a:p>
        </p:txBody>
      </p:sp>
      <p:pic>
        <p:nvPicPr>
          <p:cNvPr id="4" name="Content Placeholder 3" descr="A screenshot of a cell phone&#10;&#10;Description automatically generated">
            <a:extLst>
              <a:ext uri="{FF2B5EF4-FFF2-40B4-BE49-F238E27FC236}">
                <a16:creationId xmlns:a16="http://schemas.microsoft.com/office/drawing/2014/main" id="{4DB4253A-7575-4DD1-9047-4C3875F82B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6052" y="1505216"/>
            <a:ext cx="6210397" cy="4335716"/>
          </a:xfrm>
          <a:prstGeom prst="rect">
            <a:avLst/>
          </a:prstGeom>
        </p:spPr>
      </p:pic>
    </p:spTree>
    <p:extLst>
      <p:ext uri="{BB962C8B-B14F-4D97-AF65-F5344CB8AC3E}">
        <p14:creationId xmlns:p14="http://schemas.microsoft.com/office/powerpoint/2010/main" val="340321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PE and Forest School </a:t>
            </a:r>
          </a:p>
        </p:txBody>
      </p:sp>
      <p:sp>
        <p:nvSpPr>
          <p:cNvPr id="3" name="Content Placeholder 2"/>
          <p:cNvSpPr>
            <a:spLocks noGrp="1"/>
          </p:cNvSpPr>
          <p:nvPr>
            <p:ph idx="1"/>
          </p:nvPr>
        </p:nvSpPr>
        <p:spPr/>
        <p:txBody>
          <a:bodyPr>
            <a:normAutofit fontScale="70000" lnSpcReduction="20000"/>
          </a:bodyPr>
          <a:lstStyle/>
          <a:p>
            <a:r>
              <a:rPr lang="en-GB" sz="2800" dirty="0"/>
              <a:t>Class one have PE on a Monday and Thursday. </a:t>
            </a:r>
          </a:p>
          <a:p>
            <a:r>
              <a:rPr lang="en-GB" sz="2800" dirty="0"/>
              <a:t>Please make sure children have labelled PE kits including their shoes. They need shorts, a t-shirt and plimsolls. The kit should stay in school. </a:t>
            </a:r>
          </a:p>
          <a:p>
            <a:r>
              <a:rPr lang="en-GB" sz="2800" dirty="0"/>
              <a:t>Please can they also have named tracksuit bottoms/ leggings for outside PE as much of our P.E. as possible is outdoors so please make sure your child is dressed appropriately and has the correct kit at all times.</a:t>
            </a:r>
          </a:p>
          <a:p>
            <a:r>
              <a:rPr lang="en-GB" sz="2800" dirty="0"/>
              <a:t>Hair needs to tied up. </a:t>
            </a:r>
          </a:p>
          <a:p>
            <a:pPr marL="45720" indent="0">
              <a:spcBef>
                <a:spcPts val="1200"/>
              </a:spcBef>
              <a:buNone/>
            </a:pPr>
            <a:r>
              <a:rPr lang="en-GB" sz="2800" b="1" u="sng" dirty="0"/>
              <a:t>Forest School</a:t>
            </a:r>
          </a:p>
          <a:p>
            <a:pPr marL="388620" indent="-342900">
              <a:spcBef>
                <a:spcPts val="1200"/>
              </a:spcBef>
              <a:buFont typeface="Arial" panose="020B0604020202020204" pitchFamily="34" charset="0"/>
              <a:buChar char="•"/>
            </a:pPr>
            <a:r>
              <a:rPr lang="en-GB" sz="2800" dirty="0"/>
              <a:t>Summer Term 1 – Class 1 will take part in Forest School every </a:t>
            </a:r>
            <a:r>
              <a:rPr lang="en-GB" sz="2800" b="1" u="sng" dirty="0"/>
              <a:t>Thursday afternoon</a:t>
            </a:r>
            <a:r>
              <a:rPr lang="en-GB" sz="2800" dirty="0"/>
              <a:t>.</a:t>
            </a:r>
          </a:p>
        </p:txBody>
      </p:sp>
      <p:pic>
        <p:nvPicPr>
          <p:cNvPr id="4" name="Picture 3">
            <a:extLst>
              <a:ext uri="{FF2B5EF4-FFF2-40B4-BE49-F238E27FC236}">
                <a16:creationId xmlns:a16="http://schemas.microsoft.com/office/drawing/2014/main" id="{3E7A1ACF-7FE1-4BC3-BECD-14D3442DD2D6}"/>
              </a:ext>
            </a:extLst>
          </p:cNvPr>
          <p:cNvPicPr>
            <a:picLocks noChangeAspect="1"/>
          </p:cNvPicPr>
          <p:nvPr/>
        </p:nvPicPr>
        <p:blipFill>
          <a:blip r:embed="rId2"/>
          <a:stretch>
            <a:fillRect/>
          </a:stretch>
        </p:blipFill>
        <p:spPr>
          <a:xfrm>
            <a:off x="9599075" y="331105"/>
            <a:ext cx="2057400" cy="1866900"/>
          </a:xfrm>
          <a:prstGeom prst="rect">
            <a:avLst/>
          </a:prstGeom>
        </p:spPr>
      </p:pic>
    </p:spTree>
    <p:extLst>
      <p:ext uri="{BB962C8B-B14F-4D97-AF65-F5344CB8AC3E}">
        <p14:creationId xmlns:p14="http://schemas.microsoft.com/office/powerpoint/2010/main" val="300592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AFD9-FE67-43B6-964C-F06A1342376D}"/>
              </a:ext>
            </a:extLst>
          </p:cNvPr>
          <p:cNvSpPr>
            <a:spLocks noGrp="1"/>
          </p:cNvSpPr>
          <p:nvPr>
            <p:ph type="title"/>
          </p:nvPr>
        </p:nvSpPr>
        <p:spPr/>
        <p:txBody>
          <a:bodyPr/>
          <a:lstStyle/>
          <a:p>
            <a:r>
              <a:rPr lang="en-GB" dirty="0"/>
              <a:t>Phonics </a:t>
            </a:r>
          </a:p>
        </p:txBody>
      </p:sp>
      <p:sp>
        <p:nvSpPr>
          <p:cNvPr id="3" name="Content Placeholder 2">
            <a:extLst>
              <a:ext uri="{FF2B5EF4-FFF2-40B4-BE49-F238E27FC236}">
                <a16:creationId xmlns:a16="http://schemas.microsoft.com/office/drawing/2014/main" id="{DCFB1C6F-8F84-4504-8B7C-4E9783C0291F}"/>
              </a:ext>
            </a:extLst>
          </p:cNvPr>
          <p:cNvSpPr>
            <a:spLocks noGrp="1"/>
          </p:cNvSpPr>
          <p:nvPr>
            <p:ph idx="1"/>
          </p:nvPr>
        </p:nvSpPr>
        <p:spPr/>
        <p:txBody>
          <a:bodyPr>
            <a:normAutofit fontScale="92500" lnSpcReduction="10000"/>
          </a:bodyPr>
          <a:lstStyle/>
          <a:p>
            <a:pPr marL="388620" indent="-342900">
              <a:spcBef>
                <a:spcPts val="1200"/>
              </a:spcBef>
              <a:buFont typeface="Arial" panose="020B0604020202020204" pitchFamily="34" charset="0"/>
              <a:buChar char="•"/>
            </a:pPr>
            <a:r>
              <a:rPr lang="en-GB" dirty="0"/>
              <a:t>Phonics will be taught each morning from 9am – 9:20am and will be taught using the Read Write Inc Scheme. </a:t>
            </a:r>
          </a:p>
          <a:p>
            <a:pPr marL="388620" indent="-342900">
              <a:spcBef>
                <a:spcPts val="1200"/>
              </a:spcBef>
              <a:buFont typeface="Arial" panose="020B0604020202020204" pitchFamily="34" charset="0"/>
              <a:buChar char="•"/>
            </a:pPr>
            <a:r>
              <a:rPr lang="en-GB" dirty="0"/>
              <a:t>Children have been split into 4 groups after taking into consideration their year group and importantly their end of year teacher assessment result from July 2022 and most recent Read Write Inc assessment.</a:t>
            </a:r>
          </a:p>
          <a:p>
            <a:pPr marL="388620" indent="-342900">
              <a:spcBef>
                <a:spcPts val="1200"/>
              </a:spcBef>
              <a:buFont typeface="Arial" panose="020B0604020202020204" pitchFamily="34" charset="0"/>
              <a:buChar char="•"/>
            </a:pPr>
            <a:r>
              <a:rPr lang="en-GB" dirty="0"/>
              <a:t>Each group will work through the appropriate phonics phases at a pace and in a teaching style appropriate to that group.</a:t>
            </a:r>
          </a:p>
          <a:p>
            <a:pPr marL="388620" indent="-342900">
              <a:spcBef>
                <a:spcPts val="1200"/>
              </a:spcBef>
              <a:buFont typeface="Arial" panose="020B0604020202020204" pitchFamily="34" charset="0"/>
              <a:buChar char="•"/>
            </a:pPr>
            <a:r>
              <a:rPr lang="en-GB" dirty="0"/>
              <a:t>Teaching methods will include flashcards, green and alien words, online interactive games and whiteboard work.</a:t>
            </a:r>
          </a:p>
          <a:p>
            <a:pPr marL="388620" indent="-342900">
              <a:spcBef>
                <a:spcPts val="1200"/>
              </a:spcBef>
              <a:buFont typeface="Arial" panose="020B0604020202020204" pitchFamily="34" charset="0"/>
              <a:buChar char="•"/>
            </a:pPr>
            <a:r>
              <a:rPr lang="en-GB" dirty="0"/>
              <a:t>Please refer to the “useful websites and documents to support” page for an overview of the phonics phases and what is taught within each. Set 1 has already been taught in Reception and they have been introduced to some of the Set 2 sounds.</a:t>
            </a:r>
          </a:p>
          <a:p>
            <a:endParaRPr lang="en-GB" dirty="0"/>
          </a:p>
        </p:txBody>
      </p:sp>
      <p:pic>
        <p:nvPicPr>
          <p:cNvPr id="4" name="Picture 3">
            <a:extLst>
              <a:ext uri="{FF2B5EF4-FFF2-40B4-BE49-F238E27FC236}">
                <a16:creationId xmlns:a16="http://schemas.microsoft.com/office/drawing/2014/main" id="{623141A3-8BDA-4E37-8774-AF8CD7AD5435}"/>
              </a:ext>
            </a:extLst>
          </p:cNvPr>
          <p:cNvPicPr>
            <a:picLocks noChangeAspect="1"/>
          </p:cNvPicPr>
          <p:nvPr/>
        </p:nvPicPr>
        <p:blipFill>
          <a:blip r:embed="rId2"/>
          <a:stretch>
            <a:fillRect/>
          </a:stretch>
        </p:blipFill>
        <p:spPr>
          <a:xfrm>
            <a:off x="9779537" y="219075"/>
            <a:ext cx="2114550" cy="1685925"/>
          </a:xfrm>
          <a:prstGeom prst="rect">
            <a:avLst/>
          </a:prstGeom>
        </p:spPr>
      </p:pic>
      <p:pic>
        <p:nvPicPr>
          <p:cNvPr id="5" name="Picture 4">
            <a:extLst>
              <a:ext uri="{FF2B5EF4-FFF2-40B4-BE49-F238E27FC236}">
                <a16:creationId xmlns:a16="http://schemas.microsoft.com/office/drawing/2014/main" id="{899FA921-0A6E-4235-A4AB-055C819370D0}"/>
              </a:ext>
            </a:extLst>
          </p:cNvPr>
          <p:cNvPicPr>
            <a:picLocks noChangeAspect="1"/>
          </p:cNvPicPr>
          <p:nvPr/>
        </p:nvPicPr>
        <p:blipFill>
          <a:blip r:embed="rId3"/>
          <a:stretch>
            <a:fillRect/>
          </a:stretch>
        </p:blipFill>
        <p:spPr>
          <a:xfrm>
            <a:off x="4941203" y="395510"/>
            <a:ext cx="3209925" cy="981075"/>
          </a:xfrm>
          <a:prstGeom prst="rect">
            <a:avLst/>
          </a:prstGeom>
        </p:spPr>
      </p:pic>
    </p:spTree>
    <p:extLst>
      <p:ext uri="{BB962C8B-B14F-4D97-AF65-F5344CB8AC3E}">
        <p14:creationId xmlns:p14="http://schemas.microsoft.com/office/powerpoint/2010/main" val="30447225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2060</TotalTime>
  <Words>2231</Words>
  <Application>Microsoft Office PowerPoint</Application>
  <PresentationFormat>Widescreen</PresentationFormat>
  <Paragraphs>140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Euphemia</vt:lpstr>
      <vt:lpstr>Wingdings</vt:lpstr>
      <vt:lpstr>Wingdings 3</vt:lpstr>
      <vt:lpstr>Wisp</vt:lpstr>
      <vt:lpstr>Class 1 Welcome Presentation (Year 1/2)</vt:lpstr>
      <vt:lpstr>Introductions</vt:lpstr>
      <vt:lpstr>Class 1 Ethos </vt:lpstr>
      <vt:lpstr>Shine Bright in Class 1</vt:lpstr>
      <vt:lpstr>Calm School Code This is consistently reinforced in school </vt:lpstr>
      <vt:lpstr>Rewards</vt:lpstr>
      <vt:lpstr>Star Rewards Chart Star rewards can change throughout the year following a discussion with the children.   </vt:lpstr>
      <vt:lpstr>PE and Forest School </vt:lpstr>
      <vt:lpstr>Phonics </vt:lpstr>
      <vt:lpstr>KS 1 SATS and Phonics Check </vt:lpstr>
      <vt:lpstr>Helping at home</vt:lpstr>
      <vt:lpstr>Reading </vt:lpstr>
      <vt:lpstr>Reading Scrapbook</vt:lpstr>
      <vt:lpstr>Weekly Spellings</vt:lpstr>
      <vt:lpstr>Homework</vt:lpstr>
      <vt:lpstr>Maths</vt:lpstr>
      <vt:lpstr>Handwriting</vt:lpstr>
      <vt:lpstr>Positive Mental Health</vt:lpstr>
      <vt:lpstr>Additional information </vt:lpstr>
      <vt:lpstr>School Website</vt:lpstr>
      <vt:lpstr>School Office </vt:lpstr>
      <vt:lpstr>We are always here….. </vt:lpstr>
      <vt:lpstr>Thank you for your ongoing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Welcome Meeting</dc:title>
  <dc:creator>Charlotte Evans</dc:creator>
  <cp:lastModifiedBy>Melanie Errington</cp:lastModifiedBy>
  <cp:revision>116</cp:revision>
  <cp:lastPrinted>2019-09-10T15:53:57Z</cp:lastPrinted>
  <dcterms:created xsi:type="dcterms:W3CDTF">2016-09-11T17:19:27Z</dcterms:created>
  <dcterms:modified xsi:type="dcterms:W3CDTF">2022-09-15T12:34:26Z</dcterms:modified>
</cp:coreProperties>
</file>