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9"/>
  </p:notesMasterIdLst>
  <p:sldIdLst>
    <p:sldId id="256" r:id="rId2"/>
    <p:sldId id="264" r:id="rId3"/>
    <p:sldId id="257" r:id="rId4"/>
    <p:sldId id="273" r:id="rId5"/>
    <p:sldId id="258" r:id="rId6"/>
    <p:sldId id="259" r:id="rId7"/>
    <p:sldId id="260" r:id="rId8"/>
    <p:sldId id="261" r:id="rId9"/>
    <p:sldId id="262" r:id="rId10"/>
    <p:sldId id="263"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2" d="100"/>
          <a:sy n="92" d="100"/>
        </p:scale>
        <p:origin x="-45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0257A-8BB5-448E-A00E-3CB54838C65A}" type="datetimeFigureOut">
              <a:rPr lang="en-GB" smtClean="0"/>
              <a:t>06/09/2022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BA96D-F87D-406D-8426-1C0D00A3488D}" type="slidenum">
              <a:rPr lang="en-GB" smtClean="0"/>
              <a:t>‹#›</a:t>
            </a:fld>
            <a:endParaRPr lang="en-GB"/>
          </a:p>
        </p:txBody>
      </p:sp>
    </p:spTree>
    <p:extLst>
      <p:ext uri="{BB962C8B-B14F-4D97-AF65-F5344CB8AC3E}">
        <p14:creationId xmlns:p14="http://schemas.microsoft.com/office/powerpoint/2010/main" val="195190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33D1374-AE35-4D76-93F7-1009A8921F7A}" type="datetimeFigureOut">
              <a:rPr lang="en-US" smtClean="0"/>
              <a:t>9/6/2022</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B0B93159-9591-483D-ACF8-CFA7BAD7F428}"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D1374-AE35-4D76-93F7-1009A8921F7A}"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D1374-AE35-4D76-93F7-1009A8921F7A}"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3D1374-AE35-4D76-93F7-1009A8921F7A}"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D1374-AE35-4D76-93F7-1009A8921F7A}"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33D1374-AE35-4D76-93F7-1009A8921F7A}"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93159-9591-483D-ACF8-CFA7BAD7F428}"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3D1374-AE35-4D76-93F7-1009A8921F7A}"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3D1374-AE35-4D76-93F7-1009A8921F7A}"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September 6,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33D1374-AE35-4D76-93F7-1009A8921F7A}" type="datetimeFigureOut">
              <a:rPr lang="en-US" smtClean="0"/>
              <a:t>9/6/2022</a:t>
            </a:fld>
            <a:endParaRPr lang="en-US"/>
          </a:p>
        </p:txBody>
      </p:sp>
      <p:sp>
        <p:nvSpPr>
          <p:cNvPr id="7" name="Slide Number Placeholder 6"/>
          <p:cNvSpPr>
            <a:spLocks noGrp="1"/>
          </p:cNvSpPr>
          <p:nvPr>
            <p:ph type="sldNum" sz="quarter" idx="12"/>
          </p:nvPr>
        </p:nvSpPr>
        <p:spPr/>
        <p:txBody>
          <a:bodyPr/>
          <a:lstStyle/>
          <a:p>
            <a:fld id="{B0B93159-9591-483D-ACF8-CFA7BAD7F428}"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D1374-AE35-4D76-93F7-1009A8921F7A}" type="datetimeFigureOut">
              <a:rPr lang="en-US" smtClean="0"/>
              <a:t>9/6/2022</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333D1374-AE35-4D76-93F7-1009A8921F7A}" type="datetimeFigureOut">
              <a:rPr lang="en-US" smtClean="0"/>
              <a:t>9/6/2022</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B0B93159-9591-483D-ACF8-CFA7BAD7F4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admin@broomhaugh.Northumberland.sch.uk"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pic>
        <p:nvPicPr>
          <p:cNvPr id="9" name="Picture 2" descr="Broomhaugh First School PTA - Home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12" y="850902"/>
            <a:ext cx="2085975" cy="18383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3058" y="3074936"/>
            <a:ext cx="7091361" cy="23387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spTree>
    <p:extLst>
      <p:ext uri="{BB962C8B-B14F-4D97-AF65-F5344CB8AC3E}">
        <p14:creationId xmlns:p14="http://schemas.microsoft.com/office/powerpoint/2010/main" val="1774880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1303918" y="1688285"/>
            <a:ext cx="9567282" cy="1307582"/>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spcBef>
                <a:spcPts val="1200"/>
              </a:spcBef>
              <a:buClrTx/>
              <a:buFont typeface="Wingdings" panose="05000000000000000000" pitchFamily="2" charset="2"/>
              <a:buChar char="v"/>
            </a:pPr>
            <a:r>
              <a:rPr lang="en-GB" dirty="0" smtClean="0">
                <a:solidFill>
                  <a:srgbClr val="620369"/>
                </a:solidFill>
                <a:latin typeface="Twinkl Cursive Looped" panose="02000000000000000000" pitchFamily="2" charset="0"/>
              </a:rPr>
              <a:t>Medical forms – updated if necessary (asthma, allergies </a:t>
            </a:r>
            <a:r>
              <a:rPr lang="en-GB" dirty="0" err="1" smtClean="0">
                <a:solidFill>
                  <a:srgbClr val="620369"/>
                </a:solidFill>
                <a:latin typeface="Twinkl Cursive Looped" panose="02000000000000000000" pitchFamily="2" charset="0"/>
              </a:rPr>
              <a:t>etc</a:t>
            </a:r>
            <a:r>
              <a:rPr lang="en-GB" dirty="0" smtClean="0">
                <a:solidFill>
                  <a:srgbClr val="620369"/>
                </a:solidFill>
                <a:latin typeface="Twinkl Cursive Looped" panose="02000000000000000000" pitchFamily="2" charset="0"/>
              </a:rPr>
              <a:t>).</a:t>
            </a:r>
          </a:p>
          <a:p>
            <a:pPr>
              <a:spcBef>
                <a:spcPts val="1200"/>
              </a:spcBef>
              <a:buClrTx/>
              <a:buFont typeface="Wingdings" panose="05000000000000000000" pitchFamily="2" charset="2"/>
              <a:buChar char="v"/>
            </a:pPr>
            <a:r>
              <a:rPr lang="en-GB" dirty="0" smtClean="0">
                <a:solidFill>
                  <a:srgbClr val="620369"/>
                </a:solidFill>
                <a:latin typeface="Twinkl Cursive Looped" panose="02000000000000000000" pitchFamily="2" charset="0"/>
              </a:rPr>
              <a:t>Please fill in appropriate forms from the office if medication needs to be administered to your child</a:t>
            </a:r>
            <a:r>
              <a:rPr lang="en-GB" dirty="0" smtClean="0">
                <a:latin typeface="Twinkl Cursive Looped" panose="02000000000000000000" pitchFamily="2" charset="0"/>
              </a:rPr>
              <a:t> </a:t>
            </a:r>
          </a:p>
          <a:p>
            <a:pPr>
              <a:spcBef>
                <a:spcPts val="1200"/>
              </a:spcBef>
            </a:pPr>
            <a:endParaRPr lang="en-GB" dirty="0" smtClean="0">
              <a:latin typeface="Twinkl Cursive Looped" panose="02000000000000000000" pitchFamily="2" charset="0"/>
            </a:endParaRPr>
          </a:p>
          <a:p>
            <a:pPr marL="45720" indent="0">
              <a:spcBef>
                <a:spcPts val="1200"/>
              </a:spcBef>
              <a:buFont typeface="Wingdings 2" pitchFamily="18" charset="2"/>
              <a:buNone/>
            </a:pPr>
            <a:endParaRPr lang="en-GB" dirty="0"/>
          </a:p>
        </p:txBody>
      </p:sp>
      <p:sp>
        <p:nvSpPr>
          <p:cNvPr id="5" name="TextBox 4"/>
          <p:cNvSpPr txBox="1"/>
          <p:nvPr/>
        </p:nvSpPr>
        <p:spPr>
          <a:xfrm>
            <a:off x="3284876" y="807919"/>
            <a:ext cx="5622246"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Medical information</a:t>
            </a:r>
          </a:p>
        </p:txBody>
      </p:sp>
      <p:sp>
        <p:nvSpPr>
          <p:cNvPr id="6" name="TextBox 5"/>
          <p:cNvSpPr txBox="1"/>
          <p:nvPr/>
        </p:nvSpPr>
        <p:spPr>
          <a:xfrm>
            <a:off x="3284876" y="3381906"/>
            <a:ext cx="5622246"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Home time/pick up</a:t>
            </a:r>
          </a:p>
        </p:txBody>
      </p:sp>
      <p:sp>
        <p:nvSpPr>
          <p:cNvPr id="7" name="Content Placeholder 2"/>
          <p:cNvSpPr txBox="1">
            <a:spLocks/>
          </p:cNvSpPr>
          <p:nvPr/>
        </p:nvSpPr>
        <p:spPr>
          <a:xfrm>
            <a:off x="2133599" y="4257460"/>
            <a:ext cx="8737601" cy="135085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a:spcBef>
                <a:spcPts val="1200"/>
              </a:spcBef>
              <a:buFont typeface="Wingdings" panose="05000000000000000000" pitchFamily="2" charset="2"/>
              <a:buChar char="v"/>
            </a:pPr>
            <a:r>
              <a:rPr lang="en-GB" sz="2400" dirty="0" smtClean="0">
                <a:solidFill>
                  <a:srgbClr val="620369"/>
                </a:solidFill>
                <a:latin typeface="Twinkl Cursive Looped" panose="02000000000000000000" pitchFamily="2" charset="0"/>
              </a:rPr>
              <a:t>If there are any changes to usual pick up arrangements, please contact the school via email or phone prior to home time.</a:t>
            </a:r>
            <a:endParaRPr lang="en-GB" dirty="0">
              <a:latin typeface="Twinkl Cursive Looped" panose="02000000000000000000" pitchFamily="2" charset="0"/>
            </a:endParaRPr>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Title 1"/>
          <p:cNvSpPr txBox="1">
            <a:spLocks/>
          </p:cNvSpPr>
          <p:nvPr/>
        </p:nvSpPr>
        <p:spPr>
          <a:xfrm>
            <a:off x="3113369" y="739554"/>
            <a:ext cx="5888391" cy="8687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dirty="0" smtClean="0">
                <a:solidFill>
                  <a:srgbClr val="620369"/>
                </a:solidFill>
                <a:latin typeface="Twinkl Cursive Looped" panose="02000000000000000000" pitchFamily="2" charset="0"/>
              </a:rPr>
              <a:t>Multiplication Tables</a:t>
            </a:r>
            <a:endParaRPr lang="en-GB" sz="4800" dirty="0">
              <a:solidFill>
                <a:srgbClr val="620369"/>
              </a:solidFill>
              <a:latin typeface="Twinkl Cursive Looped" panose="02000000000000000000" pitchFamily="2" charset="0"/>
            </a:endParaRPr>
          </a:p>
        </p:txBody>
      </p:sp>
      <p:sp>
        <p:nvSpPr>
          <p:cNvPr id="5" name="Content Placeholder 2"/>
          <p:cNvSpPr txBox="1">
            <a:spLocks/>
          </p:cNvSpPr>
          <p:nvPr/>
        </p:nvSpPr>
        <p:spPr>
          <a:xfrm>
            <a:off x="2235200" y="1608318"/>
            <a:ext cx="8900160" cy="4203202"/>
          </a:xfrm>
          <a:prstGeom prst="rect">
            <a:avLst/>
          </a:prstGeom>
        </p:spPr>
        <p:txBody>
          <a:bodyPr>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spcBef>
                <a:spcPts val="1200"/>
              </a:spcBef>
              <a:buFont typeface="Wingdings 2" pitchFamily="18" charset="2"/>
              <a:buNone/>
            </a:pPr>
            <a:r>
              <a:rPr lang="en-GB" dirty="0" smtClean="0">
                <a:latin typeface="Twinkl Cursive Looped" panose="02000000000000000000" pitchFamily="2" charset="0"/>
              </a:rPr>
              <a:t>Each child in both Year 3 and 4 has a log in for Times Tables </a:t>
            </a:r>
            <a:r>
              <a:rPr lang="en-GB" dirty="0" err="1" smtClean="0">
                <a:latin typeface="Twinkl Cursive Looped" panose="02000000000000000000" pitchFamily="2" charset="0"/>
              </a:rPr>
              <a:t>Rockstars</a:t>
            </a:r>
            <a:r>
              <a:rPr lang="en-GB" dirty="0" smtClean="0">
                <a:latin typeface="Twinkl Cursive Looped" panose="02000000000000000000" pitchFamily="2" charset="0"/>
              </a:rPr>
              <a:t> (available online or as an iPad/mobile app). This is an excellent way for the class to develop their confidence and abilities in times tables, which will also help their progress in Maths.  </a:t>
            </a:r>
          </a:p>
          <a:p>
            <a:pPr marL="0" indent="0">
              <a:spcBef>
                <a:spcPts val="1200"/>
              </a:spcBef>
              <a:buFont typeface="Wingdings 2" pitchFamily="18" charset="2"/>
              <a:buNone/>
            </a:pPr>
            <a:r>
              <a:rPr lang="en-GB" b="1" dirty="0" smtClean="0">
                <a:solidFill>
                  <a:srgbClr val="620369"/>
                </a:solidFill>
                <a:latin typeface="Twinkl Cursive Looped" panose="02000000000000000000" pitchFamily="2" charset="0"/>
              </a:rPr>
              <a:t>The more the children practise, the faster their recall.  This will support so many other areas of maths so please encourage and support your child to access this frequently as well as practising in other ways (pencil and paper, games, chanting, songs </a:t>
            </a:r>
            <a:r>
              <a:rPr lang="en-GB" b="1" dirty="0" err="1" smtClean="0">
                <a:solidFill>
                  <a:srgbClr val="620369"/>
                </a:solidFill>
                <a:latin typeface="Twinkl Cursive Looped" panose="02000000000000000000" pitchFamily="2" charset="0"/>
              </a:rPr>
              <a:t>etc</a:t>
            </a:r>
            <a:r>
              <a:rPr lang="en-GB" b="1" dirty="0" smtClean="0">
                <a:solidFill>
                  <a:srgbClr val="620369"/>
                </a:solidFill>
                <a:latin typeface="Twinkl Cursive Looped" panose="02000000000000000000" pitchFamily="2" charset="0"/>
              </a:rPr>
              <a:t>)</a:t>
            </a:r>
          </a:p>
          <a:p>
            <a:pPr marL="0" indent="0">
              <a:spcBef>
                <a:spcPts val="1200"/>
              </a:spcBef>
              <a:buFont typeface="Wingdings 2" pitchFamily="18" charset="2"/>
              <a:buNone/>
            </a:pPr>
            <a:r>
              <a:rPr lang="en-GB" b="1" dirty="0" smtClean="0">
                <a:solidFill>
                  <a:srgbClr val="620369"/>
                </a:solidFill>
                <a:latin typeface="Twinkl Cursive Looped" panose="02000000000000000000" pitchFamily="2" charset="0"/>
              </a:rPr>
              <a:t>There will be a Times Tables Quiz every Friday (this will not start till the week beginning 19th September).  More details will follow.</a:t>
            </a:r>
          </a:p>
          <a:p>
            <a:pPr marL="0" indent="0">
              <a:spcBef>
                <a:spcPts val="1200"/>
              </a:spcBef>
              <a:buNone/>
            </a:pPr>
            <a:r>
              <a:rPr lang="en-GB" dirty="0" smtClean="0">
                <a:latin typeface="Twinkl Cursive Looped" panose="02000000000000000000" pitchFamily="2" charset="0"/>
              </a:rPr>
              <a:t>In June 2023, our Year 4 children will take the Multiplication Tables Check. This is a statutory assessment.  The children will access the check on an iPad, </a:t>
            </a:r>
            <a:r>
              <a:rPr lang="en-GB" dirty="0">
                <a:latin typeface="Twinkl Cursive Looped" panose="02000000000000000000" pitchFamily="2" charset="0"/>
              </a:rPr>
              <a:t>There will be 25 questions in total taken from a range of tables up to 12 x 12.</a:t>
            </a:r>
          </a:p>
          <a:p>
            <a:pPr marL="0" indent="0">
              <a:spcBef>
                <a:spcPts val="1200"/>
              </a:spcBef>
              <a:buFont typeface="Wingdings 2" pitchFamily="18" charset="2"/>
              <a:buNone/>
            </a:pPr>
            <a:r>
              <a:rPr lang="en-GB" dirty="0" smtClean="0">
                <a:latin typeface="Twinkl Cursive Looped" panose="02000000000000000000" pitchFamily="2" charset="0"/>
              </a:rPr>
              <a:t>The children have 6 seconds to answer each question.  </a:t>
            </a:r>
          </a:p>
          <a:p>
            <a:pPr marL="0" indent="0">
              <a:spcBef>
                <a:spcPts val="1200"/>
              </a:spcBef>
              <a:buFont typeface="Wingdings 2" pitchFamily="18" charset="2"/>
              <a:buNone/>
            </a:pPr>
            <a:endParaRPr lang="en-GB" b="1" dirty="0">
              <a:solidFill>
                <a:srgbClr val="620369"/>
              </a:solidFill>
              <a:latin typeface="Twinkl Cursive Looped" panose="02000000000000000000" pitchFamily="2" charset="0"/>
            </a:endParaRPr>
          </a:p>
        </p:txBody>
      </p:sp>
      <p:pic>
        <p:nvPicPr>
          <p:cNvPr id="6" name="Picture 2" descr="Times Table Rockstars Logo Clipart (#3733343) - Pin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1267" y="527377"/>
            <a:ext cx="980893" cy="98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1" y="1"/>
            <a:ext cx="12191999" cy="6857999"/>
          </a:xfrm>
          <a:prstGeom prst="rect">
            <a:avLst/>
          </a:prstGeom>
        </p:spPr>
      </p:pic>
      <p:sp>
        <p:nvSpPr>
          <p:cNvPr id="4" name="Title 1"/>
          <p:cNvSpPr txBox="1">
            <a:spLocks/>
          </p:cNvSpPr>
          <p:nvPr/>
        </p:nvSpPr>
        <p:spPr>
          <a:xfrm>
            <a:off x="3610157" y="694759"/>
            <a:ext cx="5079969" cy="911295"/>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dirty="0" smtClean="0">
                <a:solidFill>
                  <a:srgbClr val="620369"/>
                </a:solidFill>
                <a:latin typeface="Twinkl Cursive Looped" panose="02000000000000000000" pitchFamily="2" charset="0"/>
              </a:rPr>
              <a:t>Rise and Shine </a:t>
            </a:r>
          </a:p>
          <a:p>
            <a:pPr algn="ctr"/>
            <a:r>
              <a:rPr lang="en-GB" sz="4800" dirty="0" smtClean="0">
                <a:solidFill>
                  <a:srgbClr val="620369"/>
                </a:solidFill>
                <a:latin typeface="Twinkl Cursive Looped" panose="02000000000000000000" pitchFamily="2" charset="0"/>
              </a:rPr>
              <a:t>Morning Activities</a:t>
            </a:r>
            <a:endParaRPr lang="en-GB" sz="4800" dirty="0">
              <a:solidFill>
                <a:srgbClr val="620369"/>
              </a:solidFill>
              <a:latin typeface="Twinkl Cursive Looped" panose="02000000000000000000" pitchFamily="2" charset="0"/>
            </a:endParaRPr>
          </a:p>
        </p:txBody>
      </p:sp>
      <p:sp>
        <p:nvSpPr>
          <p:cNvPr id="5" name="TextBox 4"/>
          <p:cNvSpPr txBox="1"/>
          <p:nvPr/>
        </p:nvSpPr>
        <p:spPr>
          <a:xfrm>
            <a:off x="859651" y="2403416"/>
            <a:ext cx="10580982" cy="3108543"/>
          </a:xfrm>
          <a:prstGeom prst="rect">
            <a:avLst/>
          </a:prstGeom>
          <a:noFill/>
        </p:spPr>
        <p:txBody>
          <a:bodyPr wrap="square" rtlCol="0">
            <a:spAutoFit/>
          </a:bodyPr>
          <a:lstStyle/>
          <a:p>
            <a:pPr algn="ctr"/>
            <a:r>
              <a:rPr lang="en-GB" sz="2800" dirty="0">
                <a:solidFill>
                  <a:schemeClr val="tx2"/>
                </a:solidFill>
                <a:latin typeface="Twinkl Cursive Looped" panose="02000000000000000000" pitchFamily="2" charset="0"/>
              </a:rPr>
              <a:t>We start each day in class 2 with a variety of skills based activities which includes</a:t>
            </a:r>
            <a:r>
              <a:rPr lang="en-GB" sz="2800" dirty="0" smtClean="0">
                <a:solidFill>
                  <a:schemeClr val="tx2"/>
                </a:solidFill>
                <a:latin typeface="Twinkl Cursive Looped" panose="02000000000000000000" pitchFamily="2" charset="0"/>
              </a:rPr>
              <a:t>:</a:t>
            </a:r>
          </a:p>
          <a:p>
            <a:pPr algn="ctr"/>
            <a:r>
              <a:rPr lang="en-GB" sz="2800" dirty="0" smtClean="0">
                <a:solidFill>
                  <a:schemeClr val="tx2"/>
                </a:solidFill>
                <a:latin typeface="Twinkl Cursive Looped" panose="02000000000000000000" pitchFamily="2" charset="0"/>
              </a:rPr>
              <a:t> </a:t>
            </a:r>
            <a:endParaRPr lang="en-GB" sz="2800" dirty="0">
              <a:solidFill>
                <a:schemeClr val="tx2"/>
              </a:solidFill>
              <a:latin typeface="Twinkl Cursive Looped" panose="02000000000000000000" pitchFamily="2" charset="0"/>
            </a:endParaRPr>
          </a:p>
          <a:p>
            <a:pPr marL="457200" indent="-457200" algn="ctr">
              <a:buFont typeface="Wingdings" panose="05000000000000000000" pitchFamily="2" charset="2"/>
              <a:buChar char="v"/>
            </a:pPr>
            <a:r>
              <a:rPr lang="en-GB" sz="2800" b="1" i="1" dirty="0">
                <a:solidFill>
                  <a:schemeClr val="tx2"/>
                </a:solidFill>
                <a:latin typeface="Twinkl Cursive Looped" panose="02000000000000000000" pitchFamily="2" charset="0"/>
              </a:rPr>
              <a:t>times table practice</a:t>
            </a:r>
          </a:p>
          <a:p>
            <a:pPr marL="457200" indent="-457200" algn="ctr">
              <a:buFont typeface="Wingdings" panose="05000000000000000000" pitchFamily="2" charset="2"/>
              <a:buChar char="v"/>
            </a:pPr>
            <a:r>
              <a:rPr lang="en-GB" sz="2800" b="1" i="1" dirty="0">
                <a:solidFill>
                  <a:schemeClr val="tx2"/>
                </a:solidFill>
                <a:latin typeface="Twinkl Cursive Looped" panose="02000000000000000000" pitchFamily="2" charset="0"/>
              </a:rPr>
              <a:t>spelling/handwriting</a:t>
            </a:r>
          </a:p>
          <a:p>
            <a:pPr marL="457200" indent="-457200" algn="ctr">
              <a:buFont typeface="Wingdings" panose="05000000000000000000" pitchFamily="2" charset="2"/>
              <a:buChar char="v"/>
            </a:pPr>
            <a:r>
              <a:rPr lang="en-GB" sz="2800" b="1" i="1" dirty="0">
                <a:solidFill>
                  <a:schemeClr val="tx2"/>
                </a:solidFill>
                <a:latin typeface="Twinkl Cursive Looped" panose="02000000000000000000" pitchFamily="2" charset="0"/>
              </a:rPr>
              <a:t>guided reading</a:t>
            </a:r>
          </a:p>
          <a:p>
            <a:pPr marL="457200" indent="-457200" algn="ctr">
              <a:buFont typeface="Wingdings" panose="05000000000000000000" pitchFamily="2" charset="2"/>
              <a:buChar char="v"/>
            </a:pPr>
            <a:r>
              <a:rPr lang="en-GB" sz="2800" b="1" i="1" dirty="0">
                <a:solidFill>
                  <a:schemeClr val="tx2"/>
                </a:solidFill>
                <a:latin typeface="Twinkl Cursive Looped" panose="02000000000000000000" pitchFamily="2" charset="0"/>
              </a:rPr>
              <a:t>journal writing</a:t>
            </a:r>
          </a:p>
        </p:txBody>
      </p:sp>
      <p:pic>
        <p:nvPicPr>
          <p:cNvPr id="6" name="Picture 2" descr="Watercolor Sun Clipart , Free Transparent Clipart - Clipart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5458" y="3307376"/>
            <a:ext cx="1982368" cy="105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2052320" y="1793818"/>
            <a:ext cx="9001760" cy="3875462"/>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Tx/>
              <a:buFont typeface="Wingdings" panose="05000000000000000000" pitchFamily="2" charset="2"/>
              <a:buChar char="v"/>
            </a:pPr>
            <a:r>
              <a:rPr lang="en-GB" sz="2800" dirty="0" smtClean="0">
                <a:solidFill>
                  <a:srgbClr val="620369"/>
                </a:solidFill>
                <a:latin typeface="Twinkl Cursive Looped" panose="02000000000000000000" pitchFamily="2" charset="0"/>
              </a:rPr>
              <a:t>Spellings will be given out each </a:t>
            </a:r>
            <a:r>
              <a:rPr lang="en-GB" sz="2800" b="1" dirty="0" smtClean="0">
                <a:solidFill>
                  <a:srgbClr val="620369"/>
                </a:solidFill>
                <a:latin typeface="Twinkl Cursive Looped" panose="02000000000000000000" pitchFamily="2" charset="0"/>
              </a:rPr>
              <a:t>Monday</a:t>
            </a:r>
            <a:r>
              <a:rPr lang="en-GB" sz="2800" dirty="0" smtClean="0">
                <a:solidFill>
                  <a:srgbClr val="620369"/>
                </a:solidFill>
                <a:latin typeface="Twinkl Cursive Looped" panose="02000000000000000000" pitchFamily="2" charset="0"/>
              </a:rPr>
              <a:t>. </a:t>
            </a:r>
          </a:p>
          <a:p>
            <a:pPr>
              <a:buClrTx/>
              <a:buFont typeface="Wingdings" panose="05000000000000000000" pitchFamily="2" charset="2"/>
              <a:buChar char="v"/>
            </a:pPr>
            <a:r>
              <a:rPr lang="en-GB" sz="2800" dirty="0" smtClean="0">
                <a:solidFill>
                  <a:srgbClr val="620369"/>
                </a:solidFill>
                <a:latin typeface="Twinkl Cursive Looped" panose="02000000000000000000" pitchFamily="2" charset="0"/>
              </a:rPr>
              <a:t>Completed spelling sheets should be signed and returned the following Monday morning ready for our spelling test.</a:t>
            </a:r>
          </a:p>
          <a:p>
            <a:pPr>
              <a:buClrTx/>
              <a:buFont typeface="Wingdings" panose="05000000000000000000" pitchFamily="2" charset="2"/>
              <a:buChar char="v"/>
            </a:pPr>
            <a:r>
              <a:rPr lang="en-GB" sz="2800" dirty="0" smtClean="0">
                <a:solidFill>
                  <a:srgbClr val="620369"/>
                </a:solidFill>
                <a:latin typeface="Twinkl Cursive Looped" panose="02000000000000000000" pitchFamily="2" charset="0"/>
              </a:rPr>
              <a:t>As well as filling in the spelling sheet, please explore other engaging ways for your child to practise their spellings such as chanting, chalking outside, </a:t>
            </a:r>
            <a:r>
              <a:rPr lang="en-GB" sz="2800" dirty="0">
                <a:solidFill>
                  <a:srgbClr val="620369"/>
                </a:solidFill>
                <a:latin typeface="Twinkl Cursive Looped" panose="02000000000000000000" pitchFamily="2" charset="0"/>
              </a:rPr>
              <a:t>o</a:t>
            </a:r>
            <a:r>
              <a:rPr lang="en-GB" sz="2800" dirty="0" smtClean="0">
                <a:solidFill>
                  <a:srgbClr val="620369"/>
                </a:solidFill>
                <a:latin typeface="Twinkl Cursive Looped" panose="02000000000000000000" pitchFamily="2" charset="0"/>
              </a:rPr>
              <a:t>n whiteboards, School 360 (Spell Blast) etc. </a:t>
            </a:r>
            <a:endParaRPr lang="en-GB" sz="2800" dirty="0">
              <a:solidFill>
                <a:srgbClr val="620369"/>
              </a:solidFill>
              <a:latin typeface="Twinkl Cursive Looped" panose="02000000000000000000" pitchFamily="2" charset="0"/>
            </a:endParaRPr>
          </a:p>
        </p:txBody>
      </p:sp>
      <p:pic>
        <p:nvPicPr>
          <p:cNvPr id="5" name="Picture 2" descr="146 Spelling Bee Illustrations, Royalty-Free Vector Graphics &amp; Clip Art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2568" y="4525032"/>
            <a:ext cx="1750704" cy="14017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99860" y="740718"/>
            <a:ext cx="3108594"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Spellings</a:t>
            </a:r>
          </a:p>
        </p:txBody>
      </p:sp>
      <p:pic>
        <p:nvPicPr>
          <p:cNvPr id="7" name="Picture 2" descr="146 Spelling Bee Illustrations, Royalty-Free Vector Graphics &amp; Clip Art -  i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6642" y="1300719"/>
            <a:ext cx="1231741" cy="98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2158999" y="1550138"/>
            <a:ext cx="9037321" cy="4078501"/>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spcBef>
                <a:spcPts val="1200"/>
              </a:spcBef>
              <a:buClrTx/>
              <a:buFont typeface="Wingdings" panose="05000000000000000000" pitchFamily="2" charset="2"/>
              <a:buChar char="v"/>
            </a:pPr>
            <a:r>
              <a:rPr lang="en-GB" dirty="0" smtClean="0">
                <a:latin typeface="Twinkl Cursive Looped" panose="02000000000000000000" pitchFamily="2" charset="0"/>
              </a:rPr>
              <a:t>Read with your child daily. Explore a variety of texts: fiction, non fiction, poetry etc. </a:t>
            </a:r>
          </a:p>
          <a:p>
            <a:pPr>
              <a:spcBef>
                <a:spcPts val="1200"/>
              </a:spcBef>
              <a:buClrTx/>
              <a:buFont typeface="Wingdings" panose="05000000000000000000" pitchFamily="2" charset="2"/>
              <a:buChar char="v"/>
            </a:pPr>
            <a:r>
              <a:rPr lang="en-GB" dirty="0" smtClean="0">
                <a:latin typeface="Twinkl Cursive Looped" panose="02000000000000000000" pitchFamily="2" charset="0"/>
              </a:rPr>
              <a:t>Ask questions about the book they are reading and encourage them to read with expression.</a:t>
            </a:r>
          </a:p>
          <a:p>
            <a:pPr>
              <a:spcBef>
                <a:spcPts val="1200"/>
              </a:spcBef>
              <a:buClrTx/>
              <a:buFont typeface="Wingdings" panose="05000000000000000000" pitchFamily="2" charset="2"/>
              <a:buChar char="v"/>
            </a:pPr>
            <a:r>
              <a:rPr lang="en-GB" dirty="0" smtClean="0">
                <a:latin typeface="Twinkl Cursive Looped" panose="02000000000000000000" pitchFamily="2" charset="0"/>
              </a:rPr>
              <a:t>Continue to practise times tables. </a:t>
            </a:r>
          </a:p>
          <a:p>
            <a:pPr>
              <a:spcBef>
                <a:spcPts val="1200"/>
              </a:spcBef>
              <a:buClrTx/>
              <a:buFont typeface="Wingdings" panose="05000000000000000000" pitchFamily="2" charset="2"/>
              <a:buChar char="v"/>
            </a:pPr>
            <a:r>
              <a:rPr lang="en-GB" dirty="0" smtClean="0">
                <a:latin typeface="Twinkl Cursive Looped" panose="02000000000000000000" pitchFamily="2" charset="0"/>
              </a:rPr>
              <a:t>Practice of weekly spellings. </a:t>
            </a:r>
          </a:p>
          <a:p>
            <a:pPr>
              <a:spcBef>
                <a:spcPts val="1200"/>
              </a:spcBef>
              <a:buClrTx/>
              <a:buFont typeface="Wingdings" panose="05000000000000000000" pitchFamily="2" charset="2"/>
              <a:buChar char="v"/>
            </a:pPr>
            <a:r>
              <a:rPr lang="en-GB" dirty="0" smtClean="0">
                <a:latin typeface="Twinkl Cursive Looped" panose="02000000000000000000" pitchFamily="2" charset="0"/>
              </a:rPr>
              <a:t>Encourage writing for various purposes and audiences e.g. diary, birthday cards, emails to family and friends </a:t>
            </a:r>
            <a:r>
              <a:rPr lang="en-GB" dirty="0" err="1" smtClean="0">
                <a:latin typeface="Twinkl Cursive Looped" panose="02000000000000000000" pitchFamily="2" charset="0"/>
              </a:rPr>
              <a:t>etc</a:t>
            </a:r>
            <a:r>
              <a:rPr lang="en-GB" dirty="0" smtClean="0">
                <a:latin typeface="Twinkl Cursive Looped" panose="02000000000000000000" pitchFamily="2" charset="0"/>
              </a:rPr>
              <a:t>, concentrating on grammatical accuracy. </a:t>
            </a:r>
            <a:endParaRPr lang="en-GB" dirty="0">
              <a:latin typeface="Twinkl Cursive Looped" panose="02000000000000000000" pitchFamily="2" charset="0"/>
            </a:endParaRPr>
          </a:p>
        </p:txBody>
      </p:sp>
      <p:sp>
        <p:nvSpPr>
          <p:cNvPr id="5" name="TextBox 4"/>
          <p:cNvSpPr txBox="1"/>
          <p:nvPr/>
        </p:nvSpPr>
        <p:spPr>
          <a:xfrm>
            <a:off x="2967335" y="560889"/>
            <a:ext cx="6617338"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How you can help…</a:t>
            </a:r>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1" y="52221"/>
            <a:ext cx="12191999" cy="6857999"/>
          </a:xfrm>
          <a:prstGeom prst="rect">
            <a:avLst/>
          </a:prstGeom>
        </p:spPr>
      </p:pic>
      <p:sp>
        <p:nvSpPr>
          <p:cNvPr id="4" name="Title 1"/>
          <p:cNvSpPr txBox="1">
            <a:spLocks/>
          </p:cNvSpPr>
          <p:nvPr/>
        </p:nvSpPr>
        <p:spPr>
          <a:xfrm>
            <a:off x="3500943" y="722580"/>
            <a:ext cx="5190114" cy="958272"/>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smtClean="0">
                <a:solidFill>
                  <a:srgbClr val="620369"/>
                </a:solidFill>
                <a:latin typeface="Twinkl Cursive Looped" panose="02000000000000000000" pitchFamily="2" charset="0"/>
              </a:rPr>
              <a:t>School Website</a:t>
            </a:r>
            <a:endParaRPr lang="en-GB" sz="4800" dirty="0">
              <a:solidFill>
                <a:srgbClr val="620369"/>
              </a:solidFill>
              <a:latin typeface="Twinkl Cursive Looped" panose="02000000000000000000" pitchFamily="2" charset="0"/>
            </a:endParaRPr>
          </a:p>
        </p:txBody>
      </p:sp>
      <p:sp>
        <p:nvSpPr>
          <p:cNvPr id="6" name="Content Placeholder 2"/>
          <p:cNvSpPr txBox="1">
            <a:spLocks/>
          </p:cNvSpPr>
          <p:nvPr/>
        </p:nvSpPr>
        <p:spPr>
          <a:xfrm>
            <a:off x="2510693" y="1637262"/>
            <a:ext cx="8015067" cy="4153937"/>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 indent="0">
              <a:spcBef>
                <a:spcPts val="0"/>
              </a:spcBef>
              <a:buFont typeface="Wingdings 2" pitchFamily="18" charset="2"/>
              <a:buNone/>
            </a:pPr>
            <a:r>
              <a:rPr lang="en-GB" sz="2600" dirty="0" smtClean="0">
                <a:latin typeface="Twinkl Cursive Looped" panose="02000000000000000000" pitchFamily="2" charset="0"/>
              </a:rPr>
              <a:t>The school website is a great place to find out about:</a:t>
            </a:r>
          </a:p>
          <a:p>
            <a:pPr marL="45720" indent="0">
              <a:spcBef>
                <a:spcPts val="0"/>
              </a:spcBef>
              <a:buFont typeface="Wingdings 2" pitchFamily="18" charset="2"/>
              <a:buNone/>
            </a:pPr>
            <a:endParaRPr lang="en-GB" sz="2600" dirty="0" smtClean="0">
              <a:latin typeface="Twinkl Cursive Looped" panose="02000000000000000000" pitchFamily="2" charset="0"/>
            </a:endParaRPr>
          </a:p>
          <a:p>
            <a:pPr>
              <a:spcBef>
                <a:spcPts val="0"/>
              </a:spcBef>
              <a:buClrTx/>
              <a:buFont typeface="Wingdings" panose="05000000000000000000" pitchFamily="2" charset="2"/>
              <a:buChar char="v"/>
            </a:pPr>
            <a:r>
              <a:rPr lang="en-GB" sz="2600" dirty="0" smtClean="0">
                <a:latin typeface="Twinkl Cursive Looped" panose="02000000000000000000" pitchFamily="2" charset="0"/>
              </a:rPr>
              <a:t>Diary dates</a:t>
            </a:r>
          </a:p>
          <a:p>
            <a:pPr>
              <a:spcBef>
                <a:spcPts val="0"/>
              </a:spcBef>
              <a:buClrTx/>
              <a:buFont typeface="Wingdings" panose="05000000000000000000" pitchFamily="2" charset="2"/>
              <a:buChar char="v"/>
            </a:pPr>
            <a:r>
              <a:rPr lang="en-GB" sz="2600" dirty="0" smtClean="0">
                <a:latin typeface="Twinkl Cursive Looped" panose="02000000000000000000" pitchFamily="2" charset="0"/>
              </a:rPr>
              <a:t>Year 3 &amp; 4 class pages including curriculum overviews, optional  learning menus, multiplication tables </a:t>
            </a:r>
            <a:r>
              <a:rPr lang="en-GB" sz="2600" dirty="0" err="1" smtClean="0">
                <a:latin typeface="Twinkl Cursive Looped" panose="02000000000000000000" pitchFamily="2" charset="0"/>
              </a:rPr>
              <a:t>etc</a:t>
            </a:r>
            <a:endParaRPr lang="en-GB" sz="2600" dirty="0" smtClean="0">
              <a:latin typeface="Twinkl Cursive Looped" panose="02000000000000000000" pitchFamily="2" charset="0"/>
            </a:endParaRPr>
          </a:p>
          <a:p>
            <a:pPr>
              <a:spcBef>
                <a:spcPts val="0"/>
              </a:spcBef>
              <a:buClrTx/>
              <a:buFont typeface="Wingdings" panose="05000000000000000000" pitchFamily="2" charset="2"/>
              <a:buChar char="v"/>
            </a:pPr>
            <a:r>
              <a:rPr lang="en-GB" sz="2600" dirty="0" smtClean="0">
                <a:latin typeface="Twinkl Cursive Looped" panose="02000000000000000000" pitchFamily="2" charset="0"/>
              </a:rPr>
              <a:t>Timetable</a:t>
            </a:r>
          </a:p>
          <a:p>
            <a:pPr>
              <a:spcBef>
                <a:spcPts val="0"/>
              </a:spcBef>
              <a:buClrTx/>
              <a:buFont typeface="Wingdings" panose="05000000000000000000" pitchFamily="2" charset="2"/>
              <a:buChar char="v"/>
            </a:pPr>
            <a:r>
              <a:rPr lang="en-GB" sz="2600" dirty="0" smtClean="0">
                <a:latin typeface="Twinkl Cursive Looped" panose="02000000000000000000" pitchFamily="2" charset="0"/>
              </a:rPr>
              <a:t>Photos</a:t>
            </a:r>
          </a:p>
          <a:p>
            <a:pPr>
              <a:spcBef>
                <a:spcPts val="0"/>
              </a:spcBef>
              <a:buClrTx/>
              <a:buFont typeface="Wingdings" panose="05000000000000000000" pitchFamily="2" charset="2"/>
              <a:buChar char="v"/>
            </a:pPr>
            <a:r>
              <a:rPr lang="en-GB" sz="2600" dirty="0" smtClean="0">
                <a:latin typeface="Twinkl Cursive Looped" panose="02000000000000000000" pitchFamily="2" charset="0"/>
              </a:rPr>
              <a:t>Newsletters</a:t>
            </a:r>
          </a:p>
          <a:p>
            <a:pPr>
              <a:spcBef>
                <a:spcPts val="1200"/>
              </a:spcBef>
            </a:pPr>
            <a:endParaRPr lang="en-GB" dirty="0" smtClean="0"/>
          </a:p>
          <a:p>
            <a:pPr>
              <a:spcBef>
                <a:spcPts val="1200"/>
              </a:spcBef>
            </a:pPr>
            <a:endParaRPr lang="en-GB" dirty="0" smtClean="0"/>
          </a:p>
          <a:p>
            <a:pPr>
              <a:spcBef>
                <a:spcPts val="1200"/>
              </a:spcBef>
            </a:pPr>
            <a:endParaRPr lang="en-GB" dirty="0"/>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3"/>
          <p:cNvSpPr txBox="1">
            <a:spLocks/>
          </p:cNvSpPr>
          <p:nvPr/>
        </p:nvSpPr>
        <p:spPr>
          <a:xfrm>
            <a:off x="2275840" y="1780778"/>
            <a:ext cx="8798560" cy="3990102"/>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baseline="0">
                <a:solidFill>
                  <a:schemeClr val="tx1"/>
                </a:solidFill>
                <a:latin typeface="+mn-lt"/>
                <a:ea typeface="+mn-ea"/>
                <a:cs typeface="+mn-cs"/>
              </a:defRPr>
            </a:lvl5pPr>
            <a:lvl6pPr marL="187452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9pPr>
          </a:lstStyle>
          <a:p>
            <a:pPr>
              <a:lnSpc>
                <a:spcPct val="100000"/>
              </a:lnSpc>
              <a:spcBef>
                <a:spcPts val="1200"/>
              </a:spcBef>
              <a:buClrTx/>
              <a:buFont typeface="Wingdings" panose="05000000000000000000" pitchFamily="2" charset="2"/>
              <a:buChar char="v"/>
            </a:pPr>
            <a:r>
              <a:rPr lang="en-GB" sz="2400" dirty="0" smtClean="0">
                <a:solidFill>
                  <a:schemeClr val="tx2"/>
                </a:solidFill>
                <a:latin typeface="Twinkl Cursive Looped" panose="02000000000000000000" pitchFamily="2" charset="0"/>
              </a:rPr>
              <a:t>PE bags are to remain in school and must be in a draw string bag due to space limitations in school.</a:t>
            </a:r>
          </a:p>
          <a:p>
            <a:pPr>
              <a:lnSpc>
                <a:spcPct val="100000"/>
              </a:lnSpc>
              <a:spcBef>
                <a:spcPts val="1200"/>
              </a:spcBef>
              <a:buClrTx/>
              <a:buFont typeface="Wingdings" panose="05000000000000000000" pitchFamily="2" charset="2"/>
              <a:buChar char="v"/>
            </a:pPr>
            <a:r>
              <a:rPr lang="en-GB" sz="2400" dirty="0" smtClean="0">
                <a:solidFill>
                  <a:schemeClr val="tx2"/>
                </a:solidFill>
                <a:latin typeface="Twinkl Cursive Looped" panose="02000000000000000000" pitchFamily="2" charset="0"/>
              </a:rPr>
              <a:t>Book bags or small school bags as our corridor space is very limited.</a:t>
            </a:r>
          </a:p>
          <a:p>
            <a:pPr>
              <a:lnSpc>
                <a:spcPct val="100000"/>
              </a:lnSpc>
              <a:spcBef>
                <a:spcPts val="1200"/>
              </a:spcBef>
              <a:buClrTx/>
              <a:buFont typeface="Wingdings" panose="05000000000000000000" pitchFamily="2" charset="2"/>
              <a:buChar char="v"/>
            </a:pPr>
            <a:r>
              <a:rPr lang="en-GB" sz="2400" dirty="0" smtClean="0">
                <a:solidFill>
                  <a:schemeClr val="tx2"/>
                </a:solidFill>
                <a:latin typeface="Twinkl Cursive Looped" panose="02000000000000000000" pitchFamily="2" charset="0"/>
              </a:rPr>
              <a:t>Children will need wellies to go on the grass in all weathers. </a:t>
            </a:r>
          </a:p>
          <a:p>
            <a:pPr>
              <a:lnSpc>
                <a:spcPct val="100000"/>
              </a:lnSpc>
              <a:spcBef>
                <a:spcPts val="1200"/>
              </a:spcBef>
              <a:buClrTx/>
              <a:buFont typeface="Wingdings" panose="05000000000000000000" pitchFamily="2" charset="2"/>
              <a:buChar char="v"/>
            </a:pPr>
            <a:r>
              <a:rPr lang="en-GB" sz="2400" dirty="0" smtClean="0">
                <a:solidFill>
                  <a:schemeClr val="tx2"/>
                </a:solidFill>
                <a:latin typeface="Twinkl Cursive Looped" panose="02000000000000000000" pitchFamily="2" charset="0"/>
              </a:rPr>
              <a:t>Coats for all weathers – you just never know!</a:t>
            </a:r>
          </a:p>
          <a:p>
            <a:pPr>
              <a:lnSpc>
                <a:spcPct val="100000"/>
              </a:lnSpc>
              <a:spcBef>
                <a:spcPts val="1200"/>
              </a:spcBef>
              <a:buClrTx/>
              <a:buFont typeface="Wingdings" panose="05000000000000000000" pitchFamily="2" charset="2"/>
              <a:buChar char="v"/>
            </a:pPr>
            <a:r>
              <a:rPr lang="en-GB" sz="2400" dirty="0" smtClean="0">
                <a:solidFill>
                  <a:schemeClr val="tx2"/>
                </a:solidFill>
                <a:latin typeface="Twinkl Cursive Looped" panose="02000000000000000000" pitchFamily="2" charset="0"/>
              </a:rPr>
              <a:t>Named water bottles and a piece of fruit for morning snack</a:t>
            </a:r>
          </a:p>
          <a:p>
            <a:pPr>
              <a:lnSpc>
                <a:spcPct val="100000"/>
              </a:lnSpc>
              <a:spcBef>
                <a:spcPts val="1200"/>
              </a:spcBef>
              <a:buClrTx/>
              <a:buFont typeface="Wingdings" panose="05000000000000000000" pitchFamily="2" charset="2"/>
              <a:buChar char="v"/>
            </a:pPr>
            <a:r>
              <a:rPr lang="en-GB" sz="2400" dirty="0" smtClean="0">
                <a:solidFill>
                  <a:schemeClr val="tx2"/>
                </a:solidFill>
                <a:latin typeface="Twinkl Cursive Looped" panose="02000000000000000000" pitchFamily="2" charset="0"/>
              </a:rPr>
              <a:t>Please name all uniform including shoes and wellies</a:t>
            </a:r>
          </a:p>
          <a:p>
            <a:pPr>
              <a:lnSpc>
                <a:spcPct val="100000"/>
              </a:lnSpc>
              <a:spcBef>
                <a:spcPts val="1200"/>
              </a:spcBef>
            </a:pPr>
            <a:endParaRPr lang="en-GB" sz="2400" dirty="0" smtClean="0">
              <a:solidFill>
                <a:schemeClr val="tx2"/>
              </a:solidFill>
              <a:latin typeface="Twinkl Cursive Looped" panose="02000000000000000000" pitchFamily="2" charset="0"/>
            </a:endParaRPr>
          </a:p>
          <a:p>
            <a:pPr marL="45720" indent="0">
              <a:spcBef>
                <a:spcPts val="1200"/>
              </a:spcBef>
              <a:buFont typeface="Wingdings" panose="05000000000000000000" pitchFamily="2" charset="2"/>
              <a:buNone/>
            </a:pPr>
            <a:endParaRPr lang="en-GB" sz="2400" dirty="0" smtClean="0">
              <a:solidFill>
                <a:schemeClr val="tx2"/>
              </a:solidFill>
              <a:latin typeface="Twinkl Cursive Looped" panose="02000000000000000000" pitchFamily="2" charset="0"/>
            </a:endParaRPr>
          </a:p>
          <a:p>
            <a:pPr marL="45720" indent="0">
              <a:spcBef>
                <a:spcPts val="1200"/>
              </a:spcBef>
              <a:buFont typeface="Wingdings" panose="05000000000000000000" pitchFamily="2" charset="2"/>
              <a:buNone/>
            </a:pPr>
            <a:endParaRPr lang="en-GB" sz="2400" dirty="0"/>
          </a:p>
        </p:txBody>
      </p:sp>
      <p:sp>
        <p:nvSpPr>
          <p:cNvPr id="5" name="TextBox 4"/>
          <p:cNvSpPr txBox="1"/>
          <p:nvPr/>
        </p:nvSpPr>
        <p:spPr>
          <a:xfrm>
            <a:off x="3056113" y="816443"/>
            <a:ext cx="6617338"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Additional information</a:t>
            </a:r>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1259840" y="1516444"/>
            <a:ext cx="10491500" cy="411480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 indent="0" algn="ctr">
              <a:spcBef>
                <a:spcPts val="1200"/>
              </a:spcBef>
              <a:buFont typeface="Wingdings 2" pitchFamily="18" charset="2"/>
              <a:buNone/>
            </a:pPr>
            <a:r>
              <a:rPr lang="en-GB" sz="2600" dirty="0" smtClean="0">
                <a:latin typeface="Twinkl Cursive Looped" panose="02000000000000000000" pitchFamily="2" charset="0"/>
              </a:rPr>
              <a:t>If you have any queries, please don’t hesitate to contact us. </a:t>
            </a:r>
          </a:p>
          <a:p>
            <a:pPr marL="45720" indent="0" algn="ctr">
              <a:spcBef>
                <a:spcPts val="1200"/>
              </a:spcBef>
              <a:buFont typeface="Wingdings 2" pitchFamily="18" charset="2"/>
              <a:buNone/>
            </a:pPr>
            <a:r>
              <a:rPr lang="en-GB" sz="2600" dirty="0" smtClean="0">
                <a:latin typeface="Twinkl Cursive Looped" panose="02000000000000000000" pitchFamily="2" charset="0"/>
              </a:rPr>
              <a:t>We will be at the classroom door at home time at 3:15pm every day. Please feel free to call or E-mail school </a:t>
            </a:r>
            <a:r>
              <a:rPr lang="en-GB" sz="2600" dirty="0" smtClean="0">
                <a:latin typeface="Twinkl Cursive Looped" panose="02000000000000000000" pitchFamily="2" charset="0"/>
                <a:hlinkClick r:id="rId3"/>
              </a:rPr>
              <a:t>admin@broomhaugh.Northumberland.sch.uk</a:t>
            </a:r>
            <a:r>
              <a:rPr lang="en-GB" sz="2600" dirty="0" smtClean="0">
                <a:latin typeface="Twinkl Cursive Looped" panose="02000000000000000000" pitchFamily="2" charset="0"/>
              </a:rPr>
              <a:t> </a:t>
            </a:r>
          </a:p>
          <a:p>
            <a:pPr marL="45720" indent="0" algn="ctr">
              <a:spcBef>
                <a:spcPts val="1200"/>
              </a:spcBef>
              <a:buFont typeface="Wingdings 2" pitchFamily="18" charset="2"/>
              <a:buNone/>
            </a:pPr>
            <a:r>
              <a:rPr lang="en-GB" sz="2600" dirty="0" smtClean="0">
                <a:latin typeface="Twinkl Cursive Looped" panose="02000000000000000000" pitchFamily="2" charset="0"/>
              </a:rPr>
              <a:t>and one of us will respond as soon as possible. </a:t>
            </a:r>
          </a:p>
          <a:p>
            <a:pPr>
              <a:spcBef>
                <a:spcPts val="1200"/>
              </a:spcBef>
            </a:pPr>
            <a:endParaRPr lang="en-GB" sz="1100" dirty="0" smtClean="0">
              <a:latin typeface="Twinkl Cursive Looped" panose="02000000000000000000" pitchFamily="2" charset="0"/>
            </a:endParaRPr>
          </a:p>
          <a:p>
            <a:pPr marL="45720" indent="0" algn="ctr">
              <a:spcBef>
                <a:spcPts val="1200"/>
              </a:spcBef>
              <a:buFont typeface="Wingdings 2" pitchFamily="18" charset="2"/>
              <a:buNone/>
            </a:pPr>
            <a:r>
              <a:rPr lang="en-GB" sz="2800" dirty="0" smtClean="0">
                <a:latin typeface="Twinkl Cursive Looped" panose="02000000000000000000" pitchFamily="2" charset="0"/>
              </a:rPr>
              <a:t>Thank you for your continued support.</a:t>
            </a:r>
          </a:p>
          <a:p>
            <a:pPr marL="45720" indent="0" algn="ctr">
              <a:spcBef>
                <a:spcPts val="1200"/>
              </a:spcBef>
              <a:buFont typeface="Wingdings 2" pitchFamily="18" charset="2"/>
              <a:buNone/>
            </a:pPr>
            <a:r>
              <a:rPr lang="en-GB" sz="2800" b="1" dirty="0" smtClean="0">
                <a:latin typeface="Twinkl Cursive Looped" panose="02000000000000000000" pitchFamily="2" charset="0"/>
              </a:rPr>
              <a:t>Mrs </a:t>
            </a:r>
            <a:r>
              <a:rPr lang="en-GB" sz="2800" b="1" dirty="0" err="1" smtClean="0">
                <a:latin typeface="Twinkl Cursive Looped" panose="02000000000000000000" pitchFamily="2" charset="0"/>
              </a:rPr>
              <a:t>Gray</a:t>
            </a:r>
            <a:r>
              <a:rPr lang="en-GB" sz="2800" b="1" dirty="0" smtClean="0">
                <a:latin typeface="Twinkl Cursive Looped" panose="02000000000000000000" pitchFamily="2" charset="0"/>
              </a:rPr>
              <a:t>, Mrs Robertson, Mrs Cave &amp; Mrs Dickinson</a:t>
            </a:r>
            <a:endParaRPr lang="en-GB" sz="2800" dirty="0"/>
          </a:p>
        </p:txBody>
      </p:sp>
      <p:sp>
        <p:nvSpPr>
          <p:cNvPr id="5" name="TextBox 4"/>
          <p:cNvSpPr txBox="1"/>
          <p:nvPr/>
        </p:nvSpPr>
        <p:spPr>
          <a:xfrm>
            <a:off x="4644838" y="632565"/>
            <a:ext cx="2902322"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Questions</a:t>
            </a:r>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9048" b="6395"/>
          <a:stretch/>
        </p:blipFill>
        <p:spPr>
          <a:xfrm>
            <a:off x="3768037" y="4518167"/>
            <a:ext cx="5191681" cy="134006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1036321" y="1558646"/>
            <a:ext cx="10439194" cy="870590"/>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800" dirty="0" smtClean="0">
                <a:solidFill>
                  <a:srgbClr val="620369"/>
                </a:solidFill>
                <a:latin typeface="Twinkl Cursive Looped" panose="02000000000000000000" pitchFamily="2" charset="0"/>
              </a:rPr>
              <a:t>Hello and </a:t>
            </a:r>
            <a:r>
              <a:rPr lang="fr-FR" sz="4800" dirty="0" err="1" smtClean="0">
                <a:solidFill>
                  <a:srgbClr val="620369"/>
                </a:solidFill>
                <a:latin typeface="Twinkl Cursive Looped" panose="02000000000000000000" pitchFamily="2" charset="0"/>
              </a:rPr>
              <a:t>welcome</a:t>
            </a:r>
            <a:r>
              <a:rPr lang="fr-FR" sz="4800" dirty="0" smtClean="0">
                <a:solidFill>
                  <a:srgbClr val="620369"/>
                </a:solidFill>
                <a:latin typeface="Twinkl Cursive Looped" panose="02000000000000000000" pitchFamily="2" charset="0"/>
              </a:rPr>
              <a:t> (back) </a:t>
            </a:r>
            <a:r>
              <a:rPr lang="fr-FR" sz="4800" dirty="0" smtClean="0">
                <a:solidFill>
                  <a:srgbClr val="620369"/>
                </a:solidFill>
                <a:latin typeface="Twinkl Cursive Looped" panose="02000000000000000000" pitchFamily="2" charset="0"/>
              </a:rPr>
              <a:t>to </a:t>
            </a:r>
            <a:r>
              <a:rPr lang="fr-FR" sz="4800" dirty="0" smtClean="0">
                <a:solidFill>
                  <a:srgbClr val="620369"/>
                </a:solidFill>
                <a:latin typeface="Twinkl Cursive Looped" panose="02000000000000000000" pitchFamily="2" charset="0"/>
              </a:rPr>
              <a:t>Class 2!</a:t>
            </a:r>
            <a:endParaRPr lang="en-US" sz="4800" dirty="0">
              <a:solidFill>
                <a:srgbClr val="620369"/>
              </a:solidFill>
              <a:latin typeface="Twinkl Cursive Looped" panose="02000000000000000000" pitchFamily="2" charset="0"/>
            </a:endParaRPr>
          </a:p>
        </p:txBody>
      </p:sp>
      <p:sp>
        <p:nvSpPr>
          <p:cNvPr id="7" name="Content Placeholder 2"/>
          <p:cNvSpPr txBox="1">
            <a:spLocks/>
          </p:cNvSpPr>
          <p:nvPr/>
        </p:nvSpPr>
        <p:spPr>
          <a:xfrm>
            <a:off x="2102915" y="2429236"/>
            <a:ext cx="9372600" cy="2088931"/>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400" b="1" dirty="0" smtClean="0">
                <a:solidFill>
                  <a:srgbClr val="002060"/>
                </a:solidFill>
                <a:latin typeface="Twinkl Cursive Looped" panose="02000000000000000000" pitchFamily="2" charset="0"/>
              </a:rPr>
              <a:t>Teachers</a:t>
            </a:r>
            <a:r>
              <a:rPr lang="en-US" sz="2400" dirty="0" smtClean="0">
                <a:solidFill>
                  <a:srgbClr val="002060"/>
                </a:solidFill>
                <a:latin typeface="Twinkl Cursive Looped" panose="02000000000000000000" pitchFamily="2" charset="0"/>
              </a:rPr>
              <a:t>   </a:t>
            </a:r>
            <a:r>
              <a:rPr lang="en-US" sz="2400" dirty="0" err="1" smtClean="0">
                <a:solidFill>
                  <a:srgbClr val="002060"/>
                </a:solidFill>
                <a:latin typeface="Twinkl Cursive Looped" panose="02000000000000000000" pitchFamily="2" charset="0"/>
              </a:rPr>
              <a:t>Mrs</a:t>
            </a:r>
            <a:r>
              <a:rPr lang="en-US" sz="2400" dirty="0" smtClean="0">
                <a:solidFill>
                  <a:srgbClr val="002060"/>
                </a:solidFill>
                <a:latin typeface="Twinkl Cursive Looped" panose="02000000000000000000" pitchFamily="2" charset="0"/>
              </a:rPr>
              <a:t> Robertson (Monday, Tuesday, Wednesday)</a:t>
            </a:r>
          </a:p>
          <a:p>
            <a:pPr marL="45720" indent="0">
              <a:spcBef>
                <a:spcPts val="1200"/>
              </a:spcBef>
              <a:buFont typeface="Arial" panose="020B0604020202020204" pitchFamily="34" charset="0"/>
              <a:buNone/>
            </a:pPr>
            <a:r>
              <a:rPr lang="en-US" sz="2400" dirty="0" smtClean="0">
                <a:solidFill>
                  <a:srgbClr val="002060"/>
                </a:solidFill>
                <a:latin typeface="Twinkl Cursive Looped" panose="02000000000000000000" pitchFamily="2" charset="0"/>
              </a:rPr>
              <a:t>                  </a:t>
            </a:r>
            <a:r>
              <a:rPr lang="en-US" sz="2400" dirty="0" err="1" smtClean="0">
                <a:solidFill>
                  <a:srgbClr val="002060"/>
                </a:solidFill>
                <a:latin typeface="Twinkl Cursive Looped" panose="02000000000000000000" pitchFamily="2" charset="0"/>
              </a:rPr>
              <a:t>Mrs</a:t>
            </a:r>
            <a:r>
              <a:rPr lang="en-US" sz="2400" dirty="0" smtClean="0">
                <a:solidFill>
                  <a:srgbClr val="002060"/>
                </a:solidFill>
                <a:latin typeface="Twinkl Cursive Looped" panose="02000000000000000000" pitchFamily="2" charset="0"/>
              </a:rPr>
              <a:t> Gray (Wednesday, Thursday, Friday).</a:t>
            </a:r>
          </a:p>
          <a:p>
            <a:pPr marL="45720" indent="0">
              <a:spcBef>
                <a:spcPts val="1200"/>
              </a:spcBef>
              <a:buFont typeface="Arial" panose="020B0604020202020204" pitchFamily="34" charset="0"/>
              <a:buNone/>
            </a:pPr>
            <a:endParaRPr lang="en-US" sz="800" dirty="0" smtClean="0">
              <a:solidFill>
                <a:srgbClr val="002060"/>
              </a:solidFill>
              <a:latin typeface="Twinkl Cursive Looped" panose="02000000000000000000" pitchFamily="2" charset="0"/>
            </a:endParaRPr>
          </a:p>
          <a:p>
            <a:pPr>
              <a:spcBef>
                <a:spcPts val="1200"/>
              </a:spcBef>
            </a:pPr>
            <a:r>
              <a:rPr lang="en-US" sz="2400" b="1" dirty="0" smtClean="0">
                <a:solidFill>
                  <a:srgbClr val="002060"/>
                </a:solidFill>
                <a:latin typeface="Twinkl Cursive Looped" panose="02000000000000000000" pitchFamily="2" charset="0"/>
              </a:rPr>
              <a:t>Teaching Assistants </a:t>
            </a:r>
            <a:r>
              <a:rPr lang="en-US" sz="2400" dirty="0" err="1" smtClean="0">
                <a:solidFill>
                  <a:srgbClr val="002060"/>
                </a:solidFill>
                <a:latin typeface="Twinkl Cursive Looped" panose="02000000000000000000" pitchFamily="2" charset="0"/>
              </a:rPr>
              <a:t>Mrs</a:t>
            </a:r>
            <a:r>
              <a:rPr lang="en-US" sz="2400" dirty="0" smtClean="0">
                <a:solidFill>
                  <a:srgbClr val="002060"/>
                </a:solidFill>
                <a:latin typeface="Twinkl Cursive Looped" panose="02000000000000000000" pitchFamily="2" charset="0"/>
              </a:rPr>
              <a:t> Cave &amp; </a:t>
            </a:r>
            <a:r>
              <a:rPr lang="en-US" sz="2400" dirty="0" err="1" smtClean="0">
                <a:solidFill>
                  <a:srgbClr val="002060"/>
                </a:solidFill>
                <a:latin typeface="Twinkl Cursive Looped" panose="02000000000000000000" pitchFamily="2" charset="0"/>
              </a:rPr>
              <a:t>Mrs</a:t>
            </a:r>
            <a:r>
              <a:rPr lang="en-US" sz="2400" dirty="0" smtClean="0">
                <a:solidFill>
                  <a:srgbClr val="002060"/>
                </a:solidFill>
                <a:latin typeface="Twinkl Cursive Looped" panose="02000000000000000000" pitchFamily="2" charset="0"/>
              </a:rPr>
              <a:t> Dickinson</a:t>
            </a:r>
          </a:p>
          <a:p>
            <a:pPr>
              <a:spcBef>
                <a:spcPts val="1200"/>
              </a:spcBef>
            </a:pPr>
            <a:endParaRPr lang="en-US" sz="2400" dirty="0" smtClean="0"/>
          </a:p>
          <a:p>
            <a:pPr>
              <a:spcBef>
                <a:spcPts val="1200"/>
              </a:spcBef>
            </a:pPr>
            <a:endParaRPr lang="en-US" sz="2400" dirty="0"/>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TextBox 3"/>
          <p:cNvSpPr txBox="1"/>
          <p:nvPr/>
        </p:nvSpPr>
        <p:spPr>
          <a:xfrm>
            <a:off x="3677877" y="833081"/>
            <a:ext cx="4185964"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Class Contract</a:t>
            </a:r>
          </a:p>
        </p:txBody>
      </p:sp>
      <p:sp>
        <p:nvSpPr>
          <p:cNvPr id="5" name="TextBox 4"/>
          <p:cNvSpPr txBox="1"/>
          <p:nvPr/>
        </p:nvSpPr>
        <p:spPr>
          <a:xfrm>
            <a:off x="1458378" y="1823630"/>
            <a:ext cx="9494101" cy="3847207"/>
          </a:xfrm>
          <a:prstGeom prst="rect">
            <a:avLst/>
          </a:prstGeom>
          <a:noFill/>
        </p:spPr>
        <p:txBody>
          <a:bodyPr wrap="square" rtlCol="0">
            <a:spAutoFit/>
          </a:bodyPr>
          <a:lstStyle/>
          <a:p>
            <a:r>
              <a:rPr lang="en-GB" sz="2600" dirty="0">
                <a:solidFill>
                  <a:schemeClr val="tx2">
                    <a:lumMod val="95000"/>
                    <a:lumOff val="5000"/>
                  </a:schemeClr>
                </a:solidFill>
                <a:latin typeface="Twinkl Cursive Looped" panose="02000000000000000000" pitchFamily="2" charset="0"/>
              </a:rPr>
              <a:t>On our first day back to school, we have worked together to create a classroom contract.  </a:t>
            </a:r>
          </a:p>
          <a:p>
            <a:r>
              <a:rPr lang="en-GB" sz="2600" dirty="0">
                <a:solidFill>
                  <a:schemeClr val="tx2">
                    <a:lumMod val="95000"/>
                    <a:lumOff val="5000"/>
                  </a:schemeClr>
                </a:solidFill>
                <a:latin typeface="Twinkl Cursive Looped" panose="02000000000000000000" pitchFamily="2" charset="0"/>
              </a:rPr>
              <a:t>As well as our Class Contract, we also discussed our Christian Values at </a:t>
            </a:r>
            <a:r>
              <a:rPr lang="en-GB" sz="2600" dirty="0" err="1">
                <a:solidFill>
                  <a:schemeClr val="tx2">
                    <a:lumMod val="95000"/>
                    <a:lumOff val="5000"/>
                  </a:schemeClr>
                </a:solidFill>
                <a:latin typeface="Twinkl Cursive Looped" panose="02000000000000000000" pitchFamily="2" charset="0"/>
              </a:rPr>
              <a:t>Broomhaugh</a:t>
            </a:r>
            <a:r>
              <a:rPr lang="en-GB" sz="2600" dirty="0">
                <a:solidFill>
                  <a:schemeClr val="tx2">
                    <a:lumMod val="95000"/>
                    <a:lumOff val="5000"/>
                  </a:schemeClr>
                </a:solidFill>
                <a:latin typeface="Twinkl Cursive Looped" panose="02000000000000000000" pitchFamily="2" charset="0"/>
              </a:rPr>
              <a:t>.</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Respect</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Truth</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Kindness</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Forgiveness</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Thankfulness</a:t>
            </a:r>
          </a:p>
        </p:txBody>
      </p:sp>
    </p:spTree>
    <p:extLst>
      <p:ext uri="{BB962C8B-B14F-4D97-AF65-F5344CB8AC3E}">
        <p14:creationId xmlns:p14="http://schemas.microsoft.com/office/powerpoint/2010/main" val="897829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53311" y="874239"/>
            <a:ext cx="6344990" cy="800129"/>
          </a:xfrm>
          <a:prstGeom prst="rect">
            <a:avLst/>
          </a:prstGeom>
        </p:spPr>
        <p:txBody>
          <a:bodyPr>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u="sng" dirty="0" smtClean="0">
                <a:solidFill>
                  <a:srgbClr val="620369"/>
                </a:solidFill>
                <a:latin typeface="Twinkl Cursive Looped" panose="02000000000000000000" pitchFamily="2" charset="0"/>
              </a:rPr>
              <a:t>The Calm School Code </a:t>
            </a:r>
            <a:endParaRPr lang="en-GB" sz="4800" u="sng" dirty="0">
              <a:solidFill>
                <a:srgbClr val="620369"/>
              </a:solidFill>
              <a:latin typeface="Twinkl Cursive Looped" panose="02000000000000000000" pitchFamily="2" charset="0"/>
            </a:endParaRPr>
          </a:p>
        </p:txBody>
      </p:sp>
      <p:sp>
        <p:nvSpPr>
          <p:cNvPr id="3" name="Content Placeholder 2"/>
          <p:cNvSpPr txBox="1">
            <a:spLocks/>
          </p:cNvSpPr>
          <p:nvPr/>
        </p:nvSpPr>
        <p:spPr>
          <a:xfrm>
            <a:off x="4113030" y="2791103"/>
            <a:ext cx="4237986" cy="276123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n-GB" sz="3200" dirty="0">
                <a:solidFill>
                  <a:srgbClr val="002060"/>
                </a:solidFill>
                <a:latin typeface="Twinkl Cursive Looped" panose="02000000000000000000" pitchFamily="2" charset="0"/>
              </a:rPr>
              <a:t>speaking nicely</a:t>
            </a:r>
          </a:p>
          <a:p>
            <a:r>
              <a:rPr lang="en-GB" sz="3200" dirty="0">
                <a:solidFill>
                  <a:srgbClr val="002060"/>
                </a:solidFill>
                <a:latin typeface="Twinkl Cursive Looped" panose="02000000000000000000" pitchFamily="2" charset="0"/>
              </a:rPr>
              <a:t>listening carefully</a:t>
            </a:r>
          </a:p>
          <a:p>
            <a:r>
              <a:rPr lang="en-GB" sz="3200" dirty="0">
                <a:solidFill>
                  <a:srgbClr val="002060"/>
                </a:solidFill>
                <a:latin typeface="Twinkl Cursive Looped" panose="02000000000000000000" pitchFamily="2" charset="0"/>
              </a:rPr>
              <a:t>acting kindly</a:t>
            </a:r>
          </a:p>
          <a:p>
            <a:r>
              <a:rPr lang="en-GB" sz="3200" dirty="0">
                <a:solidFill>
                  <a:srgbClr val="002060"/>
                </a:solidFill>
                <a:latin typeface="Twinkl Cursive Looped" panose="02000000000000000000" pitchFamily="2" charset="0"/>
              </a:rPr>
              <a:t>moving calmly </a:t>
            </a:r>
          </a:p>
          <a:p>
            <a:pPr marL="45720" indent="0">
              <a:buNone/>
            </a:pPr>
            <a:endParaRPr lang="en-GB" sz="2600" dirty="0"/>
          </a:p>
          <a:p>
            <a:endParaRPr lang="en-GB" dirty="0"/>
          </a:p>
        </p:txBody>
      </p:sp>
      <p:sp>
        <p:nvSpPr>
          <p:cNvPr id="4" name="Title 1"/>
          <p:cNvSpPr txBox="1">
            <a:spLocks/>
          </p:cNvSpPr>
          <p:nvPr/>
        </p:nvSpPr>
        <p:spPr>
          <a:xfrm>
            <a:off x="2144058" y="1963090"/>
            <a:ext cx="8744889" cy="6078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GB" sz="3200" dirty="0">
                <a:solidFill>
                  <a:schemeClr val="tx2"/>
                </a:solidFill>
                <a:latin typeface="Twinkl Cursive Looped" panose="02000000000000000000" pitchFamily="2" charset="0"/>
              </a:rPr>
              <a:t>We promote and encourage this through</a:t>
            </a:r>
            <a:r>
              <a:rPr lang="en-GB" sz="3200" dirty="0">
                <a:solidFill>
                  <a:srgbClr val="620369"/>
                </a:solidFill>
                <a:latin typeface="Twinkl Cursive Looped" panose="02000000000000000000" pitchFamily="2" charset="0"/>
              </a:rPr>
              <a:t>:</a:t>
            </a:r>
          </a:p>
        </p:txBody>
      </p:sp>
    </p:spTree>
    <p:extLst>
      <p:ext uri="{BB962C8B-B14F-4D97-AF65-F5344CB8AC3E}">
        <p14:creationId xmlns:p14="http://schemas.microsoft.com/office/powerpoint/2010/main" val="1437021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Rectangle 3"/>
          <p:cNvSpPr/>
          <p:nvPr/>
        </p:nvSpPr>
        <p:spPr>
          <a:xfrm>
            <a:off x="1791942" y="4145068"/>
            <a:ext cx="3795822" cy="1286506"/>
          </a:xfrm>
          <a:prstGeom prst="rect">
            <a:avLst/>
          </a:prstGeom>
        </p:spPr>
        <p:txBody>
          <a:bodyPr wrap="square">
            <a:spAutoFit/>
          </a:bodyPr>
          <a:lstStyle/>
          <a:p>
            <a:pPr marL="45720" lvl="0" algn="ctr">
              <a:lnSpc>
                <a:spcPct val="90000"/>
              </a:lnSpc>
              <a:spcBef>
                <a:spcPts val="1200"/>
              </a:spcBef>
              <a:buSzPct val="80000"/>
            </a:pPr>
            <a:r>
              <a:rPr lang="en-GB" sz="2800" b="1" dirty="0">
                <a:solidFill>
                  <a:srgbClr val="000000">
                    <a:lumMod val="95000"/>
                    <a:lumOff val="5000"/>
                  </a:srgbClr>
                </a:solidFill>
                <a:latin typeface="Twinkl Cursive Looped" panose="02000000000000000000" pitchFamily="2" charset="0"/>
              </a:rPr>
              <a:t>Daily:</a:t>
            </a:r>
          </a:p>
          <a:p>
            <a:pPr marL="274320" lvl="0" indent="-228600" algn="ctr">
              <a:lnSpc>
                <a:spcPct val="90000"/>
              </a:lnSpc>
              <a:spcBef>
                <a:spcPts val="1200"/>
              </a:spcBef>
              <a:buSzPct val="80000"/>
              <a:buFont typeface="Wingdings" panose="05000000000000000000" pitchFamily="2" charset="2"/>
              <a:buChar char="§"/>
            </a:pPr>
            <a:r>
              <a:rPr lang="en-GB" sz="2800" b="1" dirty="0">
                <a:solidFill>
                  <a:srgbClr val="000000">
                    <a:lumMod val="95000"/>
                    <a:lumOff val="5000"/>
                  </a:srgbClr>
                </a:solidFill>
                <a:latin typeface="Twinkl Cursive Looped" panose="02000000000000000000" pitchFamily="2" charset="0"/>
              </a:rPr>
              <a:t>Raffle tickets </a:t>
            </a:r>
          </a:p>
          <a:p>
            <a:pPr marL="45720" lvl="0" algn="ctr">
              <a:lnSpc>
                <a:spcPct val="90000"/>
              </a:lnSpc>
              <a:spcBef>
                <a:spcPts val="1200"/>
              </a:spcBef>
              <a:buSzPct val="80000"/>
            </a:pPr>
            <a:endParaRPr lang="en-GB" sz="800" b="1" dirty="0">
              <a:solidFill>
                <a:srgbClr val="000000">
                  <a:lumMod val="95000"/>
                  <a:lumOff val="5000"/>
                </a:srgbClr>
              </a:solidFill>
              <a:latin typeface="Twinkl Cursive Looped" panose="02000000000000000000" pitchFamily="2" charset="0"/>
            </a:endParaRPr>
          </a:p>
        </p:txBody>
      </p:sp>
      <p:sp>
        <p:nvSpPr>
          <p:cNvPr id="5" name="TextBox 4"/>
          <p:cNvSpPr txBox="1"/>
          <p:nvPr/>
        </p:nvSpPr>
        <p:spPr>
          <a:xfrm>
            <a:off x="3319090" y="782898"/>
            <a:ext cx="5293281"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Individual rewards </a:t>
            </a:r>
          </a:p>
        </p:txBody>
      </p:sp>
      <p:sp>
        <p:nvSpPr>
          <p:cNvPr id="6" name="Rectangle 5"/>
          <p:cNvSpPr/>
          <p:nvPr/>
        </p:nvSpPr>
        <p:spPr>
          <a:xfrm>
            <a:off x="5805376" y="3832704"/>
            <a:ext cx="5613991" cy="1286506"/>
          </a:xfrm>
          <a:prstGeom prst="rect">
            <a:avLst/>
          </a:prstGeom>
        </p:spPr>
        <p:txBody>
          <a:bodyPr wrap="square">
            <a:spAutoFit/>
          </a:bodyPr>
          <a:lstStyle/>
          <a:p>
            <a:pPr marL="45720" lvl="0" algn="ctr">
              <a:lnSpc>
                <a:spcPct val="90000"/>
              </a:lnSpc>
              <a:spcBef>
                <a:spcPts val="1200"/>
              </a:spcBef>
              <a:buSzPct val="80000"/>
            </a:pPr>
            <a:endParaRPr lang="en-GB" sz="800" b="1" dirty="0">
              <a:solidFill>
                <a:srgbClr val="000000">
                  <a:lumMod val="95000"/>
                  <a:lumOff val="5000"/>
                </a:srgbClr>
              </a:solidFill>
              <a:latin typeface="Twinkl Cursive Looped" panose="02000000000000000000" pitchFamily="2" charset="0"/>
            </a:endParaRPr>
          </a:p>
          <a:p>
            <a:pPr marL="45720" lvl="0" algn="ctr">
              <a:lnSpc>
                <a:spcPct val="90000"/>
              </a:lnSpc>
              <a:spcBef>
                <a:spcPts val="1200"/>
              </a:spcBef>
              <a:buSzPct val="80000"/>
            </a:pPr>
            <a:r>
              <a:rPr lang="en-GB" sz="2800" b="1" dirty="0">
                <a:solidFill>
                  <a:srgbClr val="000000">
                    <a:lumMod val="95000"/>
                    <a:lumOff val="5000"/>
                  </a:srgbClr>
                </a:solidFill>
                <a:latin typeface="Twinkl Cursive Looped" panose="02000000000000000000" pitchFamily="2" charset="0"/>
              </a:rPr>
              <a:t>Weekly:</a:t>
            </a:r>
          </a:p>
          <a:p>
            <a:pPr marL="274320" lvl="0" indent="-228600" algn="ctr">
              <a:lnSpc>
                <a:spcPct val="90000"/>
              </a:lnSpc>
              <a:spcBef>
                <a:spcPts val="1200"/>
              </a:spcBef>
              <a:buSzPct val="80000"/>
              <a:buFont typeface="Wingdings" panose="05000000000000000000" pitchFamily="2" charset="2"/>
              <a:buChar char="§"/>
            </a:pPr>
            <a:r>
              <a:rPr lang="en-GB" sz="2800" b="1" dirty="0">
                <a:solidFill>
                  <a:srgbClr val="000000">
                    <a:lumMod val="95000"/>
                    <a:lumOff val="5000"/>
                  </a:srgbClr>
                </a:solidFill>
                <a:latin typeface="Twinkl Cursive Looped" panose="02000000000000000000" pitchFamily="2" charset="0"/>
              </a:rPr>
              <a:t>Special people certificates</a:t>
            </a:r>
          </a:p>
        </p:txBody>
      </p:sp>
      <p:sp>
        <p:nvSpPr>
          <p:cNvPr id="8" name="Subtitle 2"/>
          <p:cNvSpPr txBox="1">
            <a:spLocks/>
          </p:cNvSpPr>
          <p:nvPr/>
        </p:nvSpPr>
        <p:spPr>
          <a:xfrm>
            <a:off x="1109698" y="1677406"/>
            <a:ext cx="10820032" cy="1822094"/>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 indent="0">
              <a:spcBef>
                <a:spcPts val="1200"/>
              </a:spcBef>
              <a:buFont typeface="Wingdings 2" pitchFamily="18" charset="2"/>
              <a:buNone/>
            </a:pPr>
            <a:r>
              <a:rPr lang="en-GB" sz="2800" dirty="0" smtClean="0">
                <a:solidFill>
                  <a:schemeClr val="tx2">
                    <a:lumMod val="95000"/>
                    <a:lumOff val="5000"/>
                  </a:schemeClr>
                </a:solidFill>
                <a:latin typeface="Twinkl Cursive Looped" panose="02000000000000000000" pitchFamily="2" charset="0"/>
              </a:rPr>
              <a:t>We focus on promoting positive behaviour and want to recognise all of the fantastic things the children do. We also want to reward children for being enthusiastic, making the right choices, learning from mistakes and having a go at new things.</a:t>
            </a:r>
            <a:endParaRPr lang="en-GB" sz="2800" dirty="0" smtClean="0">
              <a:solidFill>
                <a:srgbClr val="620369"/>
              </a:solidFill>
            </a:endParaRPr>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2316480" y="1519627"/>
            <a:ext cx="8453120" cy="4434133"/>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 indent="0">
              <a:buFont typeface="Wingdings 2" pitchFamily="18" charset="2"/>
              <a:buNone/>
            </a:pPr>
            <a:r>
              <a:rPr lang="en-GB" sz="2800" dirty="0" smtClean="0">
                <a:solidFill>
                  <a:schemeClr val="tx2">
                    <a:lumMod val="95000"/>
                    <a:lumOff val="5000"/>
                  </a:schemeClr>
                </a:solidFill>
                <a:latin typeface="Twinkl Cursive Looped" pitchFamily="2" charset="0"/>
              </a:rPr>
              <a:t>Children can earn points for their whole class.</a:t>
            </a:r>
          </a:p>
          <a:p>
            <a:pPr marL="45720" indent="0">
              <a:buFont typeface="Wingdings 2" pitchFamily="18" charset="2"/>
              <a:buNone/>
            </a:pPr>
            <a:r>
              <a:rPr lang="en-GB" sz="2800" dirty="0" smtClean="0">
                <a:solidFill>
                  <a:schemeClr val="tx2">
                    <a:lumMod val="95000"/>
                    <a:lumOff val="5000"/>
                  </a:schemeClr>
                </a:solidFill>
                <a:latin typeface="Twinkl Cursive Looped" pitchFamily="2" charset="0"/>
              </a:rPr>
              <a:t>Each point is worth a cube.</a:t>
            </a:r>
          </a:p>
          <a:p>
            <a:pPr marL="45720" indent="0">
              <a:buFont typeface="Wingdings 2" pitchFamily="18" charset="2"/>
              <a:buNone/>
            </a:pPr>
            <a:endParaRPr lang="en-GB" sz="2800" dirty="0" smtClean="0">
              <a:solidFill>
                <a:schemeClr val="tx2">
                  <a:lumMod val="95000"/>
                  <a:lumOff val="5000"/>
                </a:schemeClr>
              </a:solidFill>
              <a:latin typeface="Twinkl Cursive Looped" pitchFamily="2" charset="0"/>
            </a:endParaRPr>
          </a:p>
          <a:p>
            <a:pPr marL="45720" indent="0">
              <a:buFont typeface="Wingdings 2" pitchFamily="18" charset="2"/>
              <a:buNone/>
            </a:pPr>
            <a:r>
              <a:rPr lang="en-GB" sz="2800" dirty="0" smtClean="0">
                <a:solidFill>
                  <a:schemeClr val="tx2">
                    <a:lumMod val="95000"/>
                    <a:lumOff val="5000"/>
                  </a:schemeClr>
                </a:solidFill>
                <a:latin typeface="Twinkl Cursive Looped" pitchFamily="2" charset="0"/>
              </a:rPr>
              <a:t>When the jar is full the class can then bank 15 minutes of ‘Privilege Time’ to enjoy at an agreed time.</a:t>
            </a:r>
          </a:p>
          <a:p>
            <a:pPr marL="45720" indent="0">
              <a:buFont typeface="Wingdings 2" pitchFamily="18" charset="2"/>
              <a:buNone/>
            </a:pPr>
            <a:endParaRPr lang="en-GB" sz="2800" dirty="0" smtClean="0">
              <a:solidFill>
                <a:schemeClr val="tx2">
                  <a:lumMod val="95000"/>
                  <a:lumOff val="5000"/>
                </a:schemeClr>
              </a:solidFill>
              <a:latin typeface="Twinkl Cursive Looped" pitchFamily="2" charset="0"/>
            </a:endParaRPr>
          </a:p>
          <a:p>
            <a:pPr marL="45720" indent="0">
              <a:buFont typeface="Wingdings 2" pitchFamily="18" charset="2"/>
              <a:buNone/>
            </a:pPr>
            <a:r>
              <a:rPr lang="en-GB" sz="2800" dirty="0" smtClean="0">
                <a:solidFill>
                  <a:schemeClr val="tx2">
                    <a:lumMod val="95000"/>
                    <a:lumOff val="5000"/>
                  </a:schemeClr>
                </a:solidFill>
                <a:latin typeface="Twinkl Cursive Looped" pitchFamily="2" charset="0"/>
              </a:rPr>
              <a:t>Children can choose to do a whole range of things during this special privilege time</a:t>
            </a:r>
            <a:r>
              <a:rPr lang="en-GB" dirty="0" smtClean="0">
                <a:solidFill>
                  <a:schemeClr val="tx2">
                    <a:lumMod val="95000"/>
                    <a:lumOff val="5000"/>
                  </a:schemeClr>
                </a:solidFill>
                <a:latin typeface="Twinkl Cursive Looped" pitchFamily="2" charset="0"/>
              </a:rPr>
              <a:t>.</a:t>
            </a:r>
            <a:endParaRPr lang="en-GB" dirty="0" smtClean="0"/>
          </a:p>
          <a:p>
            <a:pPr marL="45720" indent="0">
              <a:buFont typeface="Wingdings 2" pitchFamily="18" charset="2"/>
              <a:buNone/>
            </a:pPr>
            <a:endParaRPr lang="en-GB" dirty="0"/>
          </a:p>
        </p:txBody>
      </p:sp>
      <p:sp>
        <p:nvSpPr>
          <p:cNvPr id="5" name="TextBox 4"/>
          <p:cNvSpPr txBox="1"/>
          <p:nvPr/>
        </p:nvSpPr>
        <p:spPr>
          <a:xfrm>
            <a:off x="3784986" y="694095"/>
            <a:ext cx="4451128"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Class rewards</a:t>
            </a:r>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TextBox 3"/>
          <p:cNvSpPr txBox="1"/>
          <p:nvPr/>
        </p:nvSpPr>
        <p:spPr>
          <a:xfrm>
            <a:off x="4596940" y="681867"/>
            <a:ext cx="2662023"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Reading</a:t>
            </a:r>
          </a:p>
        </p:txBody>
      </p:sp>
      <p:sp>
        <p:nvSpPr>
          <p:cNvPr id="6" name="Rectangle 5"/>
          <p:cNvSpPr/>
          <p:nvPr/>
        </p:nvSpPr>
        <p:spPr>
          <a:xfrm>
            <a:off x="2168751" y="1590110"/>
            <a:ext cx="8940799" cy="4401205"/>
          </a:xfrm>
          <a:prstGeom prst="rect">
            <a:avLst/>
          </a:prstGeom>
        </p:spPr>
        <p:txBody>
          <a:bodyPr wrap="square">
            <a:spAutoFit/>
          </a:bodyPr>
          <a:lstStyle/>
          <a:p>
            <a:pPr marL="45720" indent="0">
              <a:spcBef>
                <a:spcPts val="600"/>
              </a:spcBef>
              <a:buNone/>
            </a:pPr>
            <a:r>
              <a:rPr lang="en-GB" sz="2400" dirty="0">
                <a:solidFill>
                  <a:schemeClr val="tx2"/>
                </a:solidFill>
                <a:latin typeface="Twinkl Cursive Looped" panose="02000000000000000000" pitchFamily="2" charset="0"/>
              </a:rPr>
              <a:t>Promoting a love of reading is at the heart of our school. Reading is an essential tool to access the curriculum, to engage and make sense of knowledge and to explore, question and respond to the world. We provide our pupils with a good range of authors so that they can understand more about the world in which they live through the knowledge they gain from texts.  </a:t>
            </a:r>
            <a:endParaRPr lang="en-GB" sz="2400" dirty="0" smtClean="0">
              <a:solidFill>
                <a:schemeClr val="tx2"/>
              </a:solidFill>
              <a:latin typeface="Twinkl Cursive Looped" panose="02000000000000000000" pitchFamily="2" charset="0"/>
            </a:endParaRPr>
          </a:p>
          <a:p>
            <a:pPr marL="45720" indent="0">
              <a:spcBef>
                <a:spcPts val="600"/>
              </a:spcBef>
              <a:buNone/>
            </a:pPr>
            <a:endParaRPr lang="en-GB" sz="2400" dirty="0">
              <a:solidFill>
                <a:schemeClr val="tx2"/>
              </a:solidFill>
              <a:latin typeface="Twinkl Cursive Looped" panose="02000000000000000000" pitchFamily="2" charset="0"/>
            </a:endParaRPr>
          </a:p>
          <a:p>
            <a:pPr marL="45720" indent="0">
              <a:spcBef>
                <a:spcPts val="600"/>
              </a:spcBef>
              <a:buNone/>
            </a:pPr>
            <a:r>
              <a:rPr lang="en-GB" sz="2400" dirty="0" smtClean="0">
                <a:solidFill>
                  <a:schemeClr val="tx2"/>
                </a:solidFill>
                <a:latin typeface="Twinkl Cursive Looped" panose="02000000000000000000" pitchFamily="2" charset="0"/>
              </a:rPr>
              <a:t>We </a:t>
            </a:r>
            <a:r>
              <a:rPr lang="en-GB" sz="2400" dirty="0">
                <a:solidFill>
                  <a:schemeClr val="tx2"/>
                </a:solidFill>
                <a:latin typeface="Twinkl Cursive Looped" panose="02000000000000000000" pitchFamily="2" charset="0"/>
              </a:rPr>
              <a:t>work closely with all of our families to ensure this continues at home. We want all of our children to engage with and experience a wide range of texts including fiction, non fiction, newspapers, magazines, e-books etc</a:t>
            </a:r>
            <a:r>
              <a:rPr lang="en-GB" dirty="0">
                <a:solidFill>
                  <a:schemeClr val="tx2"/>
                </a:solidFill>
                <a:latin typeface="Twinkl Cursive Looped" panose="02000000000000000000" pitchFamily="2" charset="0"/>
              </a:rPr>
              <a:t>. </a:t>
            </a:r>
          </a:p>
          <a:p>
            <a:pPr marL="45720" indent="0">
              <a:spcBef>
                <a:spcPts val="600"/>
              </a:spcBef>
              <a:buNone/>
            </a:pPr>
            <a:endParaRPr lang="en-GB" sz="100" dirty="0">
              <a:solidFill>
                <a:schemeClr val="tx2"/>
              </a:solidFill>
              <a:latin typeface="Twinkl Cursive Looped" panose="02000000000000000000" pitchFamily="2" charset="0"/>
            </a:endParaRPr>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2" name="Rectangle 1"/>
          <p:cNvSpPr/>
          <p:nvPr/>
        </p:nvSpPr>
        <p:spPr>
          <a:xfrm>
            <a:off x="2092960" y="1519140"/>
            <a:ext cx="8920480" cy="4585871"/>
          </a:xfrm>
          <a:prstGeom prst="rect">
            <a:avLst/>
          </a:prstGeom>
        </p:spPr>
        <p:txBody>
          <a:bodyPr wrap="square">
            <a:spAutoFit/>
          </a:bodyPr>
          <a:lstStyle/>
          <a:p>
            <a:pPr marL="45720" indent="0">
              <a:spcBef>
                <a:spcPts val="600"/>
              </a:spcBef>
              <a:buNone/>
            </a:pPr>
            <a:endParaRPr lang="en-GB" sz="100" dirty="0">
              <a:solidFill>
                <a:schemeClr val="tx2"/>
              </a:solidFill>
              <a:latin typeface="Twinkl Cursive Looped" panose="02000000000000000000" pitchFamily="2" charset="0"/>
            </a:endParaRP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Reading diaries and reading books should be brought into class </a:t>
            </a:r>
            <a:r>
              <a:rPr lang="en-GB" sz="2200" b="1" dirty="0">
                <a:solidFill>
                  <a:schemeClr val="tx2"/>
                </a:solidFill>
                <a:latin typeface="Twinkl Cursive Looped" panose="02000000000000000000" pitchFamily="2" charset="0"/>
              </a:rPr>
              <a:t>every day</a:t>
            </a:r>
            <a:r>
              <a:rPr lang="en-GB" sz="2200" dirty="0">
                <a:solidFill>
                  <a:schemeClr val="tx2"/>
                </a:solidFill>
                <a:latin typeface="Twinkl Cursive Looped" panose="02000000000000000000" pitchFamily="2" charset="0"/>
              </a:rPr>
              <a:t>. Reading diaries will be checked weekly.</a:t>
            </a: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The children will take part in </a:t>
            </a:r>
            <a:r>
              <a:rPr lang="en-GB" sz="2200" b="1" dirty="0">
                <a:solidFill>
                  <a:schemeClr val="tx2"/>
                </a:solidFill>
                <a:latin typeface="Twinkl Cursive Looped" panose="02000000000000000000" pitchFamily="2" charset="0"/>
              </a:rPr>
              <a:t>Guided Reading once a week</a:t>
            </a:r>
            <a:r>
              <a:rPr lang="en-GB" sz="2200" dirty="0">
                <a:solidFill>
                  <a:schemeClr val="tx2"/>
                </a:solidFill>
                <a:latin typeface="Twinkl Cursive Looped" panose="02000000000000000000" pitchFamily="2" charset="0"/>
              </a:rPr>
              <a:t>. </a:t>
            </a: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Please support your child to read every day. There are so many benefits of shared reading time including fostering the development of listening skills, spelling, reading comprehension and vocabulary as well as establishing essential foundational literacy skills.  </a:t>
            </a: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Reading </a:t>
            </a:r>
            <a:r>
              <a:rPr lang="en-GB" sz="2200" b="1" dirty="0">
                <a:solidFill>
                  <a:schemeClr val="tx2"/>
                </a:solidFill>
                <a:latin typeface="Twinkl Cursive Looped" panose="02000000000000000000" pitchFamily="2" charset="0"/>
              </a:rPr>
              <a:t>should</a:t>
            </a:r>
            <a:r>
              <a:rPr lang="en-GB" sz="2200" dirty="0">
                <a:solidFill>
                  <a:schemeClr val="tx2"/>
                </a:solidFill>
                <a:latin typeface="Twinkl Cursive Looped" panose="02000000000000000000" pitchFamily="2" charset="0"/>
              </a:rPr>
              <a:t> be recorded </a:t>
            </a:r>
            <a:r>
              <a:rPr lang="en-GB" sz="2200" b="1" dirty="0">
                <a:solidFill>
                  <a:schemeClr val="tx2"/>
                </a:solidFill>
                <a:latin typeface="Twinkl Cursive Looped" panose="02000000000000000000" pitchFamily="2" charset="0"/>
              </a:rPr>
              <a:t>daily</a:t>
            </a:r>
            <a:r>
              <a:rPr lang="en-GB" sz="2200" dirty="0">
                <a:solidFill>
                  <a:schemeClr val="tx2"/>
                </a:solidFill>
                <a:latin typeface="Twinkl Cursive Looped" panose="02000000000000000000" pitchFamily="2" charset="0"/>
              </a:rPr>
              <a:t> at home in the reading diary. We encourage children in KS2 to become more independent and record their own reading responses in the diary.</a:t>
            </a: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Books will be changed as and when required </a:t>
            </a:r>
            <a:r>
              <a:rPr lang="en-GB" sz="2200" dirty="0" smtClean="0">
                <a:solidFill>
                  <a:schemeClr val="tx2"/>
                </a:solidFill>
                <a:latin typeface="Twinkl Cursive Looped" panose="02000000000000000000" pitchFamily="2" charset="0"/>
              </a:rPr>
              <a:t>(when </a:t>
            </a:r>
            <a:r>
              <a:rPr lang="en-GB" sz="2200" dirty="0">
                <a:solidFill>
                  <a:schemeClr val="tx2"/>
                </a:solidFill>
                <a:latin typeface="Twinkl Cursive Looped" panose="02000000000000000000" pitchFamily="2" charset="0"/>
              </a:rPr>
              <a:t>signed by an adult in the reading </a:t>
            </a:r>
            <a:r>
              <a:rPr lang="en-GB" sz="2200" dirty="0" smtClean="0">
                <a:solidFill>
                  <a:schemeClr val="tx2"/>
                </a:solidFill>
                <a:latin typeface="Twinkl Cursive Looped" panose="02000000000000000000" pitchFamily="2" charset="0"/>
              </a:rPr>
              <a:t>diary</a:t>
            </a:r>
            <a:r>
              <a:rPr lang="en-GB" sz="2400" dirty="0" smtClean="0">
                <a:solidFill>
                  <a:schemeClr val="tx2"/>
                </a:solidFill>
                <a:latin typeface="Twinkl Cursive Looped" panose="02000000000000000000" pitchFamily="2" charset="0"/>
              </a:rPr>
              <a:t>).</a:t>
            </a:r>
            <a:endParaRPr lang="en-GB" sz="2400" dirty="0">
              <a:solidFill>
                <a:schemeClr val="tx2"/>
              </a:solidFill>
              <a:latin typeface="Twinkl Cursive Looped" panose="02000000000000000000" pitchFamily="2" charset="0"/>
            </a:endParaRPr>
          </a:p>
        </p:txBody>
      </p:sp>
      <p:sp>
        <p:nvSpPr>
          <p:cNvPr id="5" name="TextBox 4"/>
          <p:cNvSpPr txBox="1"/>
          <p:nvPr/>
        </p:nvSpPr>
        <p:spPr>
          <a:xfrm>
            <a:off x="4596940" y="681867"/>
            <a:ext cx="2662023"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Reading</a:t>
            </a:r>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2060"/>
                </a:solidFill>
                <a:latin typeface="Twinkl Cursive Looped" panose="02000000000000000000" pitchFamily="2" charset="0"/>
              </a:rPr>
              <a:t>Year 3 and Year 4 </a:t>
            </a:r>
          </a:p>
          <a:p>
            <a:pPr algn="ctr"/>
            <a:r>
              <a:rPr lang="en-US" dirty="0" smtClean="0">
                <a:solidFill>
                  <a:srgbClr val="002060"/>
                </a:solidFill>
                <a:latin typeface="Twinkl Cursive Looped" panose="02000000000000000000" pitchFamily="2" charset="0"/>
              </a:rPr>
              <a:t>Welcome Meeting</a:t>
            </a:r>
          </a:p>
          <a:p>
            <a:pPr algn="ctr"/>
            <a:r>
              <a:rPr lang="en-US" dirty="0" smtClean="0">
                <a:solidFill>
                  <a:srgbClr val="002060"/>
                </a:solidFill>
                <a:latin typeface="Twinkl Cursive Looped" panose="02000000000000000000" pitchFamily="2" charset="0"/>
              </a:rPr>
              <a:t>Autumn 2022</a:t>
            </a:r>
            <a:endParaRPr lang="en-US" dirty="0">
              <a:solidFill>
                <a:srgbClr val="002060"/>
              </a:solidFill>
              <a:latin typeface="Twinkl Cursive Looped" panose="02000000000000000000" pitchFamily="2" charset="0"/>
            </a:endParaRPr>
          </a:p>
        </p:txBody>
      </p:sp>
      <p:pic>
        <p:nvPicPr>
          <p:cNvPr id="11" name="Picture 10">
            <a:extLst>
              <a:ext uri="{FF2B5EF4-FFF2-40B4-BE49-F238E27FC236}">
                <a16:creationId xmlns=""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2153920" y="1468395"/>
            <a:ext cx="8565215" cy="4114800"/>
          </a:xfrm>
          <a:prstGeom prst="rect">
            <a:avLst/>
          </a:prstGeom>
        </p:spPr>
        <p:txBody>
          <a:bodyPr>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spcBef>
                <a:spcPts val="1200"/>
              </a:spcBef>
              <a:buClrTx/>
              <a:buFont typeface="Wingdings" panose="05000000000000000000" pitchFamily="2" charset="2"/>
              <a:buChar char="v"/>
            </a:pPr>
            <a:r>
              <a:rPr lang="en-GB" b="1" dirty="0" smtClean="0">
                <a:solidFill>
                  <a:schemeClr val="tx2">
                    <a:lumMod val="95000"/>
                    <a:lumOff val="5000"/>
                  </a:schemeClr>
                </a:solidFill>
                <a:latin typeface="Twinkl Cursive Looped" panose="02000000000000000000" pitchFamily="2" charset="0"/>
              </a:rPr>
              <a:t>Swimming</a:t>
            </a:r>
            <a:r>
              <a:rPr lang="en-GB" dirty="0" smtClean="0">
                <a:solidFill>
                  <a:schemeClr val="tx2">
                    <a:lumMod val="95000"/>
                    <a:lumOff val="5000"/>
                  </a:schemeClr>
                </a:solidFill>
                <a:latin typeface="Twinkl Cursive Looped" panose="02000000000000000000" pitchFamily="2" charset="0"/>
              </a:rPr>
              <a:t> continues to be on </a:t>
            </a:r>
            <a:r>
              <a:rPr lang="en-GB" b="1" dirty="0" smtClean="0">
                <a:solidFill>
                  <a:schemeClr val="tx2">
                    <a:lumMod val="95000"/>
                    <a:lumOff val="5000"/>
                  </a:schemeClr>
                </a:solidFill>
                <a:latin typeface="Twinkl Cursive Looped" panose="02000000000000000000" pitchFamily="2" charset="0"/>
              </a:rPr>
              <a:t>Wednesday afternoons</a:t>
            </a:r>
            <a:r>
              <a:rPr lang="en-GB" dirty="0" smtClean="0">
                <a:solidFill>
                  <a:schemeClr val="tx2">
                    <a:lumMod val="95000"/>
                    <a:lumOff val="5000"/>
                  </a:schemeClr>
                </a:solidFill>
                <a:latin typeface="Twinkl Cursive Looped" panose="02000000000000000000" pitchFamily="2" charset="0"/>
              </a:rPr>
              <a:t>. </a:t>
            </a:r>
          </a:p>
          <a:p>
            <a:pPr>
              <a:spcBef>
                <a:spcPts val="1200"/>
              </a:spcBef>
              <a:buClrTx/>
              <a:buFont typeface="Wingdings" panose="05000000000000000000" pitchFamily="2" charset="2"/>
              <a:buChar char="v"/>
            </a:pPr>
            <a:r>
              <a:rPr lang="en-GB" b="1" dirty="0" smtClean="0">
                <a:solidFill>
                  <a:schemeClr val="tx2">
                    <a:lumMod val="95000"/>
                    <a:lumOff val="5000"/>
                  </a:schemeClr>
                </a:solidFill>
                <a:latin typeface="Twinkl Cursive Looped" panose="02000000000000000000" pitchFamily="2" charset="0"/>
              </a:rPr>
              <a:t>Outdoor PE </a:t>
            </a:r>
            <a:r>
              <a:rPr lang="en-GB" dirty="0" smtClean="0">
                <a:solidFill>
                  <a:schemeClr val="tx2">
                    <a:lumMod val="95000"/>
                    <a:lumOff val="5000"/>
                  </a:schemeClr>
                </a:solidFill>
                <a:latin typeface="Twinkl Cursive Looped" panose="02000000000000000000" pitchFamily="2" charset="0"/>
              </a:rPr>
              <a:t>will now take place on </a:t>
            </a:r>
            <a:r>
              <a:rPr lang="en-GB" b="1" dirty="0" smtClean="0">
                <a:solidFill>
                  <a:schemeClr val="tx2">
                    <a:lumMod val="95000"/>
                    <a:lumOff val="5000"/>
                  </a:schemeClr>
                </a:solidFill>
                <a:latin typeface="Twinkl Cursive Looped" panose="02000000000000000000" pitchFamily="2" charset="0"/>
              </a:rPr>
              <a:t>Friday afternoons</a:t>
            </a:r>
            <a:r>
              <a:rPr lang="en-GB" dirty="0" smtClean="0">
                <a:solidFill>
                  <a:schemeClr val="tx2">
                    <a:lumMod val="95000"/>
                    <a:lumOff val="5000"/>
                  </a:schemeClr>
                </a:solidFill>
                <a:latin typeface="Twinkl Cursive Looped" panose="02000000000000000000" pitchFamily="2" charset="0"/>
              </a:rPr>
              <a:t>.</a:t>
            </a:r>
          </a:p>
          <a:p>
            <a:pPr>
              <a:spcBef>
                <a:spcPts val="1200"/>
              </a:spcBef>
              <a:buClrTx/>
              <a:buFont typeface="Wingdings" panose="05000000000000000000" pitchFamily="2" charset="2"/>
              <a:buChar char="v"/>
            </a:pPr>
            <a:r>
              <a:rPr lang="en-GB" dirty="0" smtClean="0">
                <a:solidFill>
                  <a:schemeClr val="tx2">
                    <a:lumMod val="95000"/>
                    <a:lumOff val="5000"/>
                  </a:schemeClr>
                </a:solidFill>
                <a:latin typeface="Twinkl Cursive Looped" panose="02000000000000000000" pitchFamily="2" charset="0"/>
              </a:rPr>
              <a:t>Please make sure children have a labelled PE kit, including their PE shoes (trainers). They need dark shorts, a white t-shirt, a dark jumper/hoody/ joggers and spare socks. </a:t>
            </a:r>
            <a:r>
              <a:rPr lang="en-GB" b="1" dirty="0" smtClean="0">
                <a:solidFill>
                  <a:schemeClr val="tx2">
                    <a:lumMod val="95000"/>
                    <a:lumOff val="5000"/>
                  </a:schemeClr>
                </a:solidFill>
                <a:latin typeface="Twinkl Cursive Looped" panose="02000000000000000000" pitchFamily="2" charset="0"/>
              </a:rPr>
              <a:t>This kit should stay in school</a:t>
            </a:r>
            <a:r>
              <a:rPr lang="en-GB" dirty="0" smtClean="0">
                <a:solidFill>
                  <a:schemeClr val="tx2">
                    <a:lumMod val="95000"/>
                    <a:lumOff val="5000"/>
                  </a:schemeClr>
                </a:solidFill>
                <a:latin typeface="Twinkl Cursive Looped" panose="02000000000000000000" pitchFamily="2" charset="0"/>
              </a:rPr>
              <a:t>. </a:t>
            </a:r>
          </a:p>
          <a:p>
            <a:pPr>
              <a:spcBef>
                <a:spcPts val="1200"/>
              </a:spcBef>
              <a:buClrTx/>
              <a:buFont typeface="Wingdings" panose="05000000000000000000" pitchFamily="2" charset="2"/>
              <a:buChar char="v"/>
            </a:pPr>
            <a:r>
              <a:rPr lang="en-GB" dirty="0" smtClean="0">
                <a:solidFill>
                  <a:schemeClr val="tx2">
                    <a:lumMod val="95000"/>
                    <a:lumOff val="5000"/>
                  </a:schemeClr>
                </a:solidFill>
                <a:latin typeface="Twinkl Cursive Looped" panose="02000000000000000000" pitchFamily="2" charset="0"/>
              </a:rPr>
              <a:t>No jewellery to be worn. </a:t>
            </a:r>
          </a:p>
          <a:p>
            <a:pPr>
              <a:spcBef>
                <a:spcPts val="1200"/>
              </a:spcBef>
              <a:buClrTx/>
              <a:buFont typeface="Wingdings" panose="05000000000000000000" pitchFamily="2" charset="2"/>
              <a:buChar char="v"/>
            </a:pPr>
            <a:r>
              <a:rPr lang="en-GB" dirty="0" smtClean="0">
                <a:solidFill>
                  <a:schemeClr val="tx2">
                    <a:lumMod val="95000"/>
                    <a:lumOff val="5000"/>
                  </a:schemeClr>
                </a:solidFill>
                <a:latin typeface="Twinkl Cursive Looped" panose="02000000000000000000" pitchFamily="2" charset="0"/>
              </a:rPr>
              <a:t>Hair needs to tied up. </a:t>
            </a:r>
          </a:p>
          <a:p>
            <a:pPr>
              <a:spcBef>
                <a:spcPts val="1200"/>
              </a:spcBef>
              <a:buClrTx/>
              <a:buFont typeface="Wingdings" panose="05000000000000000000" pitchFamily="2" charset="2"/>
              <a:buChar char="v"/>
            </a:pPr>
            <a:r>
              <a:rPr lang="en-GB" dirty="0" smtClean="0">
                <a:solidFill>
                  <a:schemeClr val="tx2">
                    <a:lumMod val="95000"/>
                    <a:lumOff val="5000"/>
                  </a:schemeClr>
                </a:solidFill>
                <a:latin typeface="Twinkl Cursive Looped" panose="02000000000000000000" pitchFamily="2" charset="0"/>
              </a:rPr>
              <a:t>Tracksuit bottoms / leggings for outside PE. </a:t>
            </a:r>
          </a:p>
          <a:p>
            <a:pPr>
              <a:spcBef>
                <a:spcPts val="1200"/>
              </a:spcBef>
              <a:buClrTx/>
              <a:buFont typeface="Wingdings" panose="05000000000000000000" pitchFamily="2" charset="2"/>
              <a:buChar char="v"/>
            </a:pPr>
            <a:r>
              <a:rPr lang="en-GB" dirty="0" smtClean="0">
                <a:solidFill>
                  <a:schemeClr val="tx2">
                    <a:lumMod val="95000"/>
                    <a:lumOff val="5000"/>
                  </a:schemeClr>
                </a:solidFill>
                <a:latin typeface="Twinkl Cursive Looped" panose="02000000000000000000" pitchFamily="2" charset="0"/>
              </a:rPr>
              <a:t>P.E. is outdoors wherever possible, so please make sure your child is dressed appropriately and has the correct kit at all times.</a:t>
            </a:r>
            <a:endParaRPr lang="en-GB" dirty="0">
              <a:solidFill>
                <a:schemeClr val="tx2">
                  <a:lumMod val="95000"/>
                  <a:lumOff val="5000"/>
                </a:schemeClr>
              </a:solidFill>
              <a:latin typeface="Twinkl Cursive Looped" panose="02000000000000000000" pitchFamily="2" charset="0"/>
            </a:endParaRPr>
          </a:p>
        </p:txBody>
      </p:sp>
      <p:sp>
        <p:nvSpPr>
          <p:cNvPr id="5" name="TextBox 4"/>
          <p:cNvSpPr txBox="1"/>
          <p:nvPr/>
        </p:nvSpPr>
        <p:spPr>
          <a:xfrm>
            <a:off x="5013500" y="576453"/>
            <a:ext cx="1082500"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PE</a:t>
            </a:r>
          </a:p>
        </p:txBody>
      </p:sp>
    </p:spTree>
    <p:extLst>
      <p:ext uri="{BB962C8B-B14F-4D97-AF65-F5344CB8AC3E}">
        <p14:creationId xmlns:p14="http://schemas.microsoft.com/office/powerpoint/2010/main" val="1204612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196</TotalTime>
  <Words>1317</Words>
  <Application>Microsoft Office PowerPoint</Application>
  <PresentationFormat>Custom</PresentationFormat>
  <Paragraphs>156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Kavitha</dc:creator>
  <cp:lastModifiedBy>Janine</cp:lastModifiedBy>
  <cp:revision>14</cp:revision>
  <dcterms:created xsi:type="dcterms:W3CDTF">2020-11-09T04:20:47Z</dcterms:created>
  <dcterms:modified xsi:type="dcterms:W3CDTF">2022-09-06T22:06:03Z</dcterms:modified>
</cp:coreProperties>
</file>