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28"/>
  </p:notesMasterIdLst>
  <p:handoutMasterIdLst>
    <p:handoutMasterId r:id="rId29"/>
  </p:handoutMasterIdLst>
  <p:sldIdLst>
    <p:sldId id="280" r:id="rId2"/>
    <p:sldId id="274" r:id="rId3"/>
    <p:sldId id="263" r:id="rId4"/>
    <p:sldId id="264" r:id="rId5"/>
    <p:sldId id="281" r:id="rId6"/>
    <p:sldId id="282" r:id="rId7"/>
    <p:sldId id="285" r:id="rId8"/>
    <p:sldId id="284" r:id="rId9"/>
    <p:sldId id="286" r:id="rId10"/>
    <p:sldId id="295" r:id="rId11"/>
    <p:sldId id="296" r:id="rId12"/>
    <p:sldId id="297" r:id="rId13"/>
    <p:sldId id="298" r:id="rId14"/>
    <p:sldId id="299" r:id="rId15"/>
    <p:sldId id="300" r:id="rId16"/>
    <p:sldId id="301" r:id="rId17"/>
    <p:sldId id="302" r:id="rId18"/>
    <p:sldId id="303" r:id="rId19"/>
    <p:sldId id="304" r:id="rId20"/>
    <p:sldId id="305" r:id="rId21"/>
    <p:sldId id="306" r:id="rId22"/>
    <p:sldId id="307" r:id="rId23"/>
    <p:sldId id="308" r:id="rId24"/>
    <p:sldId id="309" r:id="rId25"/>
    <p:sldId id="310" r:id="rId26"/>
    <p:sldId id="267" r:id="rId27"/>
  </p:sldIdLst>
  <p:sldSz cx="9144000" cy="6858000" type="screen4x3"/>
  <p:notesSz cx="6858000" cy="9144000"/>
  <p:embeddedFontLst>
    <p:embeddedFont>
      <p:font typeface="BPreplay" panose="02000503000000020004" pitchFamily="2" charset="0"/>
      <p:regular r:id="rId30"/>
      <p:bold r:id="rId31"/>
      <p:italic r:id="rId32"/>
      <p:boldItalic r:id="rId33"/>
    </p:embeddedFont>
    <p:embeddedFont>
      <p:font typeface="Calibri" panose="020F0502020204030204" pitchFamily="34" charset="0"/>
      <p:regular r:id="rId34"/>
      <p:bold r:id="rId35"/>
      <p:italic r:id="rId36"/>
      <p:boldItalic r:id="rId37"/>
    </p:embeddedFont>
    <p:embeddedFont>
      <p:font typeface="Tuffy" panose="020B0603060100000000" pitchFamily="34" charset="0"/>
      <p:regular r:id="rId38"/>
      <p:bold r:id="rId39"/>
      <p:italic r:id="rId40"/>
      <p:boldItalic r:id="rId41"/>
    </p:embeddedFont>
    <p:embeddedFont>
      <p:font typeface="Tuffy-TTF" panose="020B0603060100000000" pitchFamily="34" charset="0"/>
      <p:regular r:id="rId42"/>
      <p:bold r:id="rId43"/>
      <p:italic r:id="rId44"/>
      <p:boldItalic r:id="rId45"/>
    </p:embeddedFont>
    <p:embeddedFont>
      <p:font typeface="Twinkl" pitchFamily="2" charset="77"/>
      <p:regular r:id="rId46"/>
      <p:bold r:id="rId47"/>
    </p:embeddedFont>
    <p:embeddedFont>
      <p:font typeface="Twinkl SemiBold"/>
      <p:bold r:id="rId4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4" pos="363" userDrawn="1">
          <p15:clr>
            <a:srgbClr val="A4A3A4"/>
          </p15:clr>
        </p15:guide>
        <p15:guide id="5" orient="horz" pos="3997" userDrawn="1">
          <p15:clr>
            <a:srgbClr val="A4A3A4"/>
          </p15:clr>
        </p15:guide>
        <p15:guide id="6" pos="5420" userDrawn="1">
          <p15:clr>
            <a:srgbClr val="A4A3A4"/>
          </p15:clr>
        </p15:guide>
        <p15:guide id="7" orient="horz" pos="346" userDrawn="1">
          <p15:clr>
            <a:srgbClr val="A4A3A4"/>
          </p15:clr>
        </p15:guide>
        <p15:guide id="8" pos="476" userDrawn="1">
          <p15:clr>
            <a:srgbClr val="A4A3A4"/>
          </p15:clr>
        </p15:guide>
        <p15:guide id="9" orient="horz" pos="482" userDrawn="1">
          <p15:clr>
            <a:srgbClr val="A4A3A4"/>
          </p15:clr>
        </p15:guide>
        <p15:guide id="10" orient="horz" pos="3838" userDrawn="1">
          <p15:clr>
            <a:srgbClr val="A4A3A4"/>
          </p15:clr>
        </p15:guide>
        <p15:guide id="11" pos="528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D358B"/>
    <a:srgbClr val="C94693"/>
    <a:srgbClr val="F19CA1"/>
    <a:srgbClr val="B9D26C"/>
    <a:srgbClr val="009285"/>
    <a:srgbClr val="2CB7BC"/>
    <a:srgbClr val="87BD31"/>
    <a:srgbClr val="FAFECA"/>
    <a:srgbClr val="C2B28B"/>
    <a:srgbClr val="32B3A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83" autoAdjust="0"/>
    <p:restoredTop sz="94660"/>
  </p:normalViewPr>
  <p:slideViewPr>
    <p:cSldViewPr snapToGrid="0" showGuides="1">
      <p:cViewPr varScale="1">
        <p:scale>
          <a:sx n="111" d="100"/>
          <a:sy n="111" d="100"/>
        </p:scale>
        <p:origin x="1720" y="200"/>
      </p:cViewPr>
      <p:guideLst>
        <p:guide orient="horz" pos="2160"/>
        <p:guide pos="2880"/>
        <p:guide pos="363"/>
        <p:guide orient="horz" pos="3997"/>
        <p:guide pos="5420"/>
        <p:guide orient="horz" pos="346"/>
        <p:guide pos="476"/>
        <p:guide orient="horz" pos="482"/>
        <p:guide orient="horz" pos="3838"/>
        <p:guide pos="5284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77" d="100"/>
          <a:sy n="77" d="100"/>
        </p:scale>
        <p:origin x="2646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0.fntdata"/><Relationship Id="rId21" Type="http://schemas.openxmlformats.org/officeDocument/2006/relationships/slide" Target="slides/slide20.xml"/><Relationship Id="rId34" Type="http://schemas.openxmlformats.org/officeDocument/2006/relationships/font" Target="fonts/font5.fntdata"/><Relationship Id="rId42" Type="http://schemas.openxmlformats.org/officeDocument/2006/relationships/font" Target="fonts/font13.fntdata"/><Relationship Id="rId47" Type="http://schemas.openxmlformats.org/officeDocument/2006/relationships/font" Target="fonts/font18.fntdata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handoutMaster" Target="handoutMasters/handoutMaster1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font" Target="fonts/font11.fntdata"/><Relationship Id="rId45" Type="http://schemas.openxmlformats.org/officeDocument/2006/relationships/font" Target="fonts/font16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7.fntdata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2.fntdata"/><Relationship Id="rId44" Type="http://schemas.openxmlformats.org/officeDocument/2006/relationships/font" Target="fonts/font15.fntdata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font" Target="fonts/font14.fntdata"/><Relationship Id="rId48" Type="http://schemas.openxmlformats.org/officeDocument/2006/relationships/font" Target="fonts/font19.fntdata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4.fntdata"/><Relationship Id="rId38" Type="http://schemas.openxmlformats.org/officeDocument/2006/relationships/font" Target="fonts/font9.fntdata"/><Relationship Id="rId46" Type="http://schemas.openxmlformats.org/officeDocument/2006/relationships/font" Target="fonts/font17.fntdata"/><Relationship Id="rId20" Type="http://schemas.openxmlformats.org/officeDocument/2006/relationships/slide" Target="slides/slide19.xml"/><Relationship Id="rId41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34F151-63AC-41CE-96F5-7702E930870C}" type="datetimeFigureOut">
              <a:rPr lang="en-GB" smtClean="0"/>
              <a:t>28/05/2020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76B846-B279-40AC-BFF5-DBC4013370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53970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02C5D1-7818-41B5-ABAD-5E4B38A5388F}" type="datetimeFigureOut">
              <a:rPr lang="en-GB" smtClean="0"/>
              <a:t>28/05/2020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521341-850D-40E1-BB3D-87946DC9B0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70487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0407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2497" y="5734211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8710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>
            <a:noAutofit/>
          </a:bodyPr>
          <a:lstStyle>
            <a:lvl1pPr>
              <a:defRPr>
                <a:latin typeface="Twinkl SemiBold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10794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 userDrawn="1"/>
        </p:nvSpPr>
        <p:spPr bwMode="auto">
          <a:xfrm>
            <a:off x="503239" y="2930434"/>
            <a:ext cx="8137524" cy="3414803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8" name="Rounded Rectangle 7"/>
          <p:cNvSpPr/>
          <p:nvPr userDrawn="1"/>
        </p:nvSpPr>
        <p:spPr bwMode="auto">
          <a:xfrm>
            <a:off x="503239" y="512763"/>
            <a:ext cx="8137524" cy="2193019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9" name="Title 1"/>
          <p:cNvSpPr txBox="1">
            <a:spLocks/>
          </p:cNvSpPr>
          <p:nvPr userDrawn="1"/>
        </p:nvSpPr>
        <p:spPr>
          <a:xfrm>
            <a:off x="628650" y="3071286"/>
            <a:ext cx="7886700" cy="54000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US" sz="3600" dirty="0">
                <a:latin typeface="Twinkl" pitchFamily="50" charset="0"/>
              </a:rPr>
              <a:t>Success Criteria</a:t>
            </a:r>
          </a:p>
        </p:txBody>
      </p:sp>
      <p:sp>
        <p:nvSpPr>
          <p:cNvPr id="10" name="Title 1"/>
          <p:cNvSpPr txBox="1">
            <a:spLocks/>
          </p:cNvSpPr>
          <p:nvPr userDrawn="1"/>
        </p:nvSpPr>
        <p:spPr>
          <a:xfrm>
            <a:off x="628648" y="734785"/>
            <a:ext cx="7886700" cy="54000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US" sz="3600" dirty="0">
                <a:latin typeface="Twinkl" pitchFamily="50" charset="0"/>
              </a:rPr>
              <a:t>Aim</a:t>
            </a:r>
          </a:p>
        </p:txBody>
      </p:sp>
      <p:sp>
        <p:nvSpPr>
          <p:cNvPr id="11" name="Content Placeholder 15"/>
          <p:cNvSpPr>
            <a:spLocks noGrp="1"/>
          </p:cNvSpPr>
          <p:nvPr>
            <p:ph idx="1"/>
          </p:nvPr>
        </p:nvSpPr>
        <p:spPr>
          <a:xfrm>
            <a:off x="628650" y="1127760"/>
            <a:ext cx="7886700" cy="1409700"/>
          </a:xfrm>
        </p:spPr>
        <p:txBody>
          <a:bodyPr>
            <a:normAutofit fontScale="92500" lnSpcReduction="10000"/>
          </a:bodyPr>
          <a:lstStyle>
            <a:lvl1pPr>
              <a:defRPr>
                <a:latin typeface="Twinkl" pitchFamily="50" charset="0"/>
              </a:defRPr>
            </a:lvl1pPr>
            <a:lvl2pPr>
              <a:defRPr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2" name="Content Placeholder 15"/>
          <p:cNvSpPr txBox="1">
            <a:spLocks/>
          </p:cNvSpPr>
          <p:nvPr userDrawn="1"/>
        </p:nvSpPr>
        <p:spPr>
          <a:xfrm>
            <a:off x="628650" y="3466803"/>
            <a:ext cx="7886700" cy="1409700"/>
          </a:xfrm>
          <a:prstGeom prst="rect">
            <a:avLst/>
          </a:prstGeom>
          <a:noFill/>
          <a:ln w="25400">
            <a:noFill/>
          </a:ln>
        </p:spPr>
        <p:txBody>
          <a:bodyPr vert="horz" lIns="180000" tIns="252000" rIns="252000" bIns="18000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latin typeface="Twinkl" pitchFamily="50" charset="0"/>
              </a:rPr>
              <a:t>Statement 1 Lorem ipsum </a:t>
            </a:r>
            <a:r>
              <a:rPr lang="en-GB" dirty="0" err="1">
                <a:latin typeface="Twinkl" pitchFamily="50" charset="0"/>
              </a:rPr>
              <a:t>dolor</a:t>
            </a:r>
            <a:r>
              <a:rPr lang="en-GB" dirty="0">
                <a:latin typeface="Twinkl" pitchFamily="50" charset="0"/>
              </a:rPr>
              <a:t> sit </a:t>
            </a:r>
            <a:r>
              <a:rPr lang="en-GB" dirty="0" err="1">
                <a:latin typeface="Twinkl" pitchFamily="50" charset="0"/>
              </a:rPr>
              <a:t>amet</a:t>
            </a:r>
            <a:r>
              <a:rPr lang="en-GB" dirty="0">
                <a:latin typeface="Twinkl" pitchFamily="50" charset="0"/>
              </a:rPr>
              <a:t>, </a:t>
            </a:r>
            <a:r>
              <a:rPr lang="en-GB" dirty="0" err="1">
                <a:latin typeface="Twinkl" pitchFamily="50" charset="0"/>
              </a:rPr>
              <a:t>consectetur</a:t>
            </a:r>
            <a:r>
              <a:rPr lang="en-GB" dirty="0">
                <a:latin typeface="Twinkl" pitchFamily="50" charset="0"/>
              </a:rPr>
              <a:t> </a:t>
            </a:r>
            <a:r>
              <a:rPr lang="en-GB" dirty="0" err="1">
                <a:latin typeface="Twinkl" pitchFamily="50" charset="0"/>
              </a:rPr>
              <a:t>adipiscing</a:t>
            </a:r>
            <a:r>
              <a:rPr lang="en-GB" dirty="0">
                <a:latin typeface="Twinkl" pitchFamily="50" charset="0"/>
              </a:rPr>
              <a:t> </a:t>
            </a:r>
            <a:r>
              <a:rPr lang="en-GB" dirty="0" err="1">
                <a:latin typeface="Twinkl" pitchFamily="50" charset="0"/>
              </a:rPr>
              <a:t>elit</a:t>
            </a:r>
            <a:r>
              <a:rPr lang="en-GB" dirty="0">
                <a:latin typeface="Twinkl" pitchFamily="50" charset="0"/>
              </a:rPr>
              <a:t>.</a:t>
            </a:r>
          </a:p>
          <a:p>
            <a:r>
              <a:rPr lang="en-GB" dirty="0">
                <a:latin typeface="Twinkl" pitchFamily="50" charset="0"/>
              </a:rPr>
              <a:t>Statement 2</a:t>
            </a:r>
          </a:p>
          <a:p>
            <a:pPr lvl="1"/>
            <a:r>
              <a:rPr lang="en-GB" dirty="0">
                <a:latin typeface="Twinkl" pitchFamily="50" charset="0"/>
              </a:rPr>
              <a:t>Sub statement</a:t>
            </a:r>
          </a:p>
        </p:txBody>
      </p:sp>
    </p:spTree>
    <p:extLst>
      <p:ext uri="{BB962C8B-B14F-4D97-AF65-F5344CB8AC3E}">
        <p14:creationId xmlns:p14="http://schemas.microsoft.com/office/powerpoint/2010/main" val="22575232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9737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lanit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750" y="2359034"/>
            <a:ext cx="8064500" cy="655294"/>
          </a:xfrm>
          <a:noFill/>
          <a:ln>
            <a:noFill/>
          </a:ln>
        </p:spPr>
        <p:txBody>
          <a:bodyPr>
            <a:noAutofit/>
          </a:bodyPr>
          <a:lstStyle>
            <a:lvl1pPr algn="ctr">
              <a:defRPr sz="6600" b="1">
                <a:solidFill>
                  <a:schemeClr val="bg1"/>
                </a:solidFill>
                <a:latin typeface="Tuffy" panose="020B0603060100000000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1654969" y="3199950"/>
            <a:ext cx="5834062" cy="543989"/>
          </a:xfrm>
          <a:noFill/>
          <a:ln>
            <a:noFill/>
          </a:ln>
        </p:spPr>
        <p:txBody>
          <a:bodyPr anchor="ctr" anchorCtr="1">
            <a:no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  <a:latin typeface="Tuffy" panose="020B0603060100000000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852195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/>
          <p:cNvSpPr/>
          <p:nvPr userDrawn="1"/>
        </p:nvSpPr>
        <p:spPr bwMode="auto">
          <a:xfrm>
            <a:off x="457199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2" charset="0"/>
              </a:rPr>
              <a:t> 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6725" y="1122363"/>
            <a:ext cx="8201025" cy="2387600"/>
          </a:xfrm>
        </p:spPr>
        <p:txBody>
          <a:bodyPr anchor="ctr" anchorCtr="1">
            <a:normAutofit/>
          </a:bodyPr>
          <a:lstStyle>
            <a:lvl1pPr algn="ctr">
              <a:defRPr sz="4000">
                <a:latin typeface="Twinkl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27859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A0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9745" y="695325"/>
            <a:ext cx="8164510" cy="1150938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745" y="1957386"/>
            <a:ext cx="8164510" cy="4387851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  <p:txBody>
          <a:bodyPr vert="horz" lIns="252000" tIns="252000" rIns="252000" bIns="25200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89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7" r:id="rId2"/>
    <p:sldLayoutId id="2147483662" r:id="rId3"/>
    <p:sldLayoutId id="2147483663" r:id="rId4"/>
    <p:sldLayoutId id="2147483666" r:id="rId5"/>
    <p:sldLayoutId id="2147483670" r:id="rId6"/>
    <p:sldLayoutId id="2147483671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1C1C1C"/>
          </a:solidFill>
          <a:latin typeface="Twinkl" pitchFamily="50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12.xml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3.xml"/><Relationship Id="rId4" Type="http://schemas.openxmlformats.org/officeDocument/2006/relationships/slide" Target="slide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15.xml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3.xml"/><Relationship Id="rId4" Type="http://schemas.openxmlformats.org/officeDocument/2006/relationships/slide" Target="slide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15.xml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3.xml"/><Relationship Id="rId4" Type="http://schemas.openxmlformats.org/officeDocument/2006/relationships/slide" Target="slide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16.xml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3.xml"/><Relationship Id="rId4" Type="http://schemas.openxmlformats.org/officeDocument/2006/relationships/slide" Target="slide1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15.xml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3.xml"/><Relationship Id="rId4" Type="http://schemas.openxmlformats.org/officeDocument/2006/relationships/slide" Target="slide1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15.xml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3.xml"/><Relationship Id="rId4" Type="http://schemas.openxmlformats.org/officeDocument/2006/relationships/slide" Target="slide1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18.xml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3.xml"/><Relationship Id="rId4" Type="http://schemas.openxmlformats.org/officeDocument/2006/relationships/slide" Target="slide1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15.xml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3.xml"/><Relationship Id="rId4" Type="http://schemas.openxmlformats.org/officeDocument/2006/relationships/slide" Target="slide2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15.xml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3.xml"/><Relationship Id="rId4" Type="http://schemas.openxmlformats.org/officeDocument/2006/relationships/slide" Target="slide2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21.xml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3.xml"/><Relationship Id="rId4" Type="http://schemas.openxmlformats.org/officeDocument/2006/relationships/slide" Target="slide2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15.xml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3.xml"/><Relationship Id="rId4" Type="http://schemas.openxmlformats.org/officeDocument/2006/relationships/slide" Target="slide2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" Target="slide15.xml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3.xml"/><Relationship Id="rId4" Type="http://schemas.openxmlformats.org/officeDocument/2006/relationships/slide" Target="slide2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" Target="slide25.xml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3.xml"/><Relationship Id="rId4" Type="http://schemas.openxmlformats.org/officeDocument/2006/relationships/slide" Target="slide24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.xml"/><Relationship Id="rId4" Type="http://schemas.openxmlformats.org/officeDocument/2006/relationships/slide" Target="slide15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.xml"/><Relationship Id="rId4" Type="http://schemas.openxmlformats.org/officeDocument/2006/relationships/slide" Target="slide1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13" Type="http://schemas.openxmlformats.org/officeDocument/2006/relationships/image" Target="../media/image18.jpeg"/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12" Type="http://schemas.openxmlformats.org/officeDocument/2006/relationships/image" Target="../media/image17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jpeg"/><Relationship Id="rId11" Type="http://schemas.openxmlformats.org/officeDocument/2006/relationships/image" Target="../media/image16.jpeg"/><Relationship Id="rId5" Type="http://schemas.openxmlformats.org/officeDocument/2006/relationships/image" Target="../media/image10.jpeg"/><Relationship Id="rId10" Type="http://schemas.openxmlformats.org/officeDocument/2006/relationships/image" Target="../media/image15.jpeg"/><Relationship Id="rId4" Type="http://schemas.openxmlformats.org/officeDocument/2006/relationships/image" Target="../media/image9.jpeg"/><Relationship Id="rId9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Relationship Id="rId9" Type="http://schemas.openxmlformats.org/officeDocument/2006/relationships/image" Target="../media/image26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www.youtube.com/watch?v=TE6xptjgNR0" TargetMode="Externa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924"/>
            <a:ext cx="9143999" cy="688134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071076" y="6384006"/>
            <a:ext cx="4994031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GB" dirty="0">
                <a:solidFill>
                  <a:schemeClr val="bg1"/>
                </a:solidFill>
                <a:latin typeface="BPreplay" panose="02000503000000020004" pitchFamily="50" charset="0"/>
              </a:rPr>
              <a:t>Year One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6251423"/>
            <a:ext cx="9144000" cy="612000"/>
          </a:xfrm>
          <a:prstGeom prst="rect">
            <a:avLst/>
          </a:prstGeom>
          <a:solidFill>
            <a:srgbClr val="E622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0" y="6251423"/>
            <a:ext cx="9261231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2857089" y="6464797"/>
            <a:ext cx="3422002" cy="207749"/>
          </a:xfrm>
          <a:prstGeom prst="rect">
            <a:avLst/>
          </a:prstGeom>
          <a:noFill/>
        </p:spPr>
        <p:txBody>
          <a:bodyPr wrap="square" lIns="0" tIns="0" rIns="0" bIns="0" rtlCol="0" anchor="ctr" anchorCtr="1">
            <a:noAutofit/>
          </a:bodyPr>
          <a:lstStyle/>
          <a:p>
            <a:r>
              <a:rPr lang="en-GB" sz="800" b="1" dirty="0">
                <a:solidFill>
                  <a:schemeClr val="bg1"/>
                </a:solidFill>
                <a:latin typeface="Tuffy-TTF" panose="020B0603060100000000" pitchFamily="34" charset="0"/>
              </a:rPr>
              <a:t>Science</a:t>
            </a:r>
            <a:r>
              <a:rPr lang="en-GB" sz="800" dirty="0">
                <a:solidFill>
                  <a:schemeClr val="bg1"/>
                </a:solidFill>
                <a:latin typeface="Tuffy-TTF" panose="020B0603060100000000" pitchFamily="34" charset="0"/>
              </a:rPr>
              <a:t> | Year 2 | Plants | Seeds and Bulbs | Lesson 2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>
                <a:latin typeface="Tuffy-TTF" panose="020B0603060100000000" pitchFamily="34" charset="0"/>
              </a:rPr>
              <a:t>Plants</a:t>
            </a:r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Tuffy-TTF" panose="020B0603060100000000" pitchFamily="34" charset="0"/>
              </a:rPr>
              <a:t>Science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4823" y="982608"/>
            <a:ext cx="1614353" cy="1071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170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dirty="0"/>
              <a:t>Seed or Bulb? Quiz</a:t>
            </a:r>
            <a:endParaRPr lang="en-GB" dirty="0"/>
          </a:p>
        </p:txBody>
      </p:sp>
      <p:pic>
        <p:nvPicPr>
          <p:cNvPr id="3" name="Whole Class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0751" y="612000"/>
            <a:ext cx="1238498" cy="864000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755650" y="2657475"/>
            <a:ext cx="6140450" cy="2028825"/>
          </a:xfrm>
          <a:prstGeom prst="roundRect">
            <a:avLst>
              <a:gd name="adj" fmla="val 12813"/>
            </a:avLst>
          </a:prstGeom>
          <a:solidFill>
            <a:srgbClr val="B9D2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5" name="Content Placeholder 4"/>
          <p:cNvSpPr txBox="1">
            <a:spLocks/>
          </p:cNvSpPr>
          <p:nvPr/>
        </p:nvSpPr>
        <p:spPr>
          <a:xfrm>
            <a:off x="1517651" y="2657475"/>
            <a:ext cx="2891790" cy="2028825"/>
          </a:xfrm>
          <a:prstGeom prst="roundRect">
            <a:avLst>
              <a:gd name="adj" fmla="val 2583"/>
            </a:avLst>
          </a:prstGeom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C1C1C"/>
                </a:solidFill>
                <a:latin typeface="Twinkl" pitchFamily="50" charset="0"/>
                <a:ea typeface="Sassoon Infant Rg" panose="02000503030000020003" pitchFamily="50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C1C1C"/>
                </a:solidFill>
                <a:latin typeface="Twinkl" pitchFamily="50" charset="0"/>
                <a:ea typeface="Sassoon Infant Rg" panose="02000503030000020003" pitchFamily="50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Twinkl" pitchFamily="50" charset="0"/>
                <a:ea typeface="Sassoon Infant Rg" panose="02000503030000020003" pitchFamily="50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Twinkl" pitchFamily="50" charset="0"/>
                <a:ea typeface="Sassoon Infant Rg" panose="02000503030000020003" pitchFamily="50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Twinkl" pitchFamily="50" charset="0"/>
                <a:ea typeface="Sassoon Infant Rg" panose="02000503030000020003" pitchFamily="50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GB" altLang="en-US" dirty="0"/>
              <a:t>On the next slides are</a:t>
            </a:r>
            <a:br>
              <a:rPr lang="en-GB" altLang="en-US" dirty="0"/>
            </a:br>
            <a:r>
              <a:rPr lang="en-GB" altLang="en-US" dirty="0"/>
              <a:t>some foods that we eat.</a:t>
            </a: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GB" altLang="en-US" dirty="0"/>
              <a:t>Can you guess if the</a:t>
            </a:r>
            <a:br>
              <a:rPr lang="en-GB" altLang="en-US" dirty="0"/>
            </a:br>
            <a:r>
              <a:rPr lang="en-GB" altLang="en-US" dirty="0"/>
              <a:t>food is a seed or a bulb? </a:t>
            </a:r>
          </a:p>
        </p:txBody>
      </p:sp>
      <p:pic>
        <p:nvPicPr>
          <p:cNvPr id="6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2125" y="1628775"/>
            <a:ext cx="4579938" cy="446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165397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30"/>
          <a:stretch/>
        </p:blipFill>
        <p:spPr>
          <a:xfrm>
            <a:off x="755650" y="761999"/>
            <a:ext cx="7632700" cy="4043787"/>
          </a:xfrm>
          <a:prstGeom prst="roundRect">
            <a:avLst/>
          </a:prstGeom>
        </p:spPr>
      </p:pic>
      <p:sp>
        <p:nvSpPr>
          <p:cNvPr id="3" name="Rounded Rectangle 2">
            <a:hlinkClick r:id="rId3" action="ppaction://hlinksldjump"/>
          </p:cNvPr>
          <p:cNvSpPr/>
          <p:nvPr/>
        </p:nvSpPr>
        <p:spPr>
          <a:xfrm>
            <a:off x="755650" y="4907597"/>
            <a:ext cx="3724275" cy="1185228"/>
          </a:xfrm>
          <a:prstGeom prst="roundRect">
            <a:avLst>
              <a:gd name="adj" fmla="val 21326"/>
            </a:avLst>
          </a:prstGeom>
          <a:solidFill>
            <a:srgbClr val="0092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3200" dirty="0">
                <a:latin typeface="Twinkl SemiBold" pitchFamily="2" charset="0"/>
              </a:rPr>
              <a:t>Seed</a:t>
            </a:r>
          </a:p>
        </p:txBody>
      </p:sp>
      <p:sp>
        <p:nvSpPr>
          <p:cNvPr id="4" name="Rounded Rectangle 3">
            <a:hlinkClick r:id="rId4" action="ppaction://hlinksldjump"/>
          </p:cNvPr>
          <p:cNvSpPr/>
          <p:nvPr/>
        </p:nvSpPr>
        <p:spPr>
          <a:xfrm>
            <a:off x="4664075" y="4907280"/>
            <a:ext cx="3724275" cy="1185228"/>
          </a:xfrm>
          <a:prstGeom prst="roundRect">
            <a:avLst>
              <a:gd name="adj" fmla="val 21326"/>
            </a:avLst>
          </a:prstGeom>
          <a:solidFill>
            <a:srgbClr val="0092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3200" dirty="0">
                <a:latin typeface="Twinkl SemiBold" pitchFamily="2" charset="0"/>
              </a:rPr>
              <a:t>Bulb</a:t>
            </a:r>
          </a:p>
        </p:txBody>
      </p:sp>
      <p:sp>
        <p:nvSpPr>
          <p:cNvPr id="5" name="Oval 4"/>
          <p:cNvSpPr/>
          <p:nvPr/>
        </p:nvSpPr>
        <p:spPr>
          <a:xfrm>
            <a:off x="676275" y="655638"/>
            <a:ext cx="1697038" cy="1697037"/>
          </a:xfrm>
          <a:prstGeom prst="ellipse">
            <a:avLst/>
          </a:prstGeom>
          <a:solidFill>
            <a:srgbClr val="B9D26C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32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50888" y="1243013"/>
            <a:ext cx="1547812" cy="5222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800" b="1" dirty="0"/>
              <a:t>Peas</a:t>
            </a:r>
          </a:p>
        </p:txBody>
      </p:sp>
    </p:spTree>
    <p:extLst>
      <p:ext uri="{BB962C8B-B14F-4D97-AF65-F5344CB8AC3E}">
        <p14:creationId xmlns:p14="http://schemas.microsoft.com/office/powerpoint/2010/main" val="4556492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46" b="9386"/>
          <a:stretch/>
        </p:blipFill>
        <p:spPr>
          <a:xfrm>
            <a:off x="755650" y="762000"/>
            <a:ext cx="7632700" cy="4033520"/>
          </a:xfrm>
          <a:prstGeom prst="roundRect">
            <a:avLst/>
          </a:prstGeom>
        </p:spPr>
      </p:pic>
      <p:sp>
        <p:nvSpPr>
          <p:cNvPr id="3" name="Rounded Rectangle 2">
            <a:hlinkClick r:id="rId3" action="ppaction://hlinksldjump"/>
          </p:cNvPr>
          <p:cNvSpPr/>
          <p:nvPr/>
        </p:nvSpPr>
        <p:spPr>
          <a:xfrm>
            <a:off x="755650" y="4907597"/>
            <a:ext cx="7632700" cy="1185228"/>
          </a:xfrm>
          <a:prstGeom prst="roundRect">
            <a:avLst>
              <a:gd name="adj" fmla="val 21326"/>
            </a:avLst>
          </a:prstGeom>
          <a:solidFill>
            <a:srgbClr val="0092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3200" dirty="0">
              <a:latin typeface="Twinkl SemiBold" pitchFamily="2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676275" y="655638"/>
            <a:ext cx="1697038" cy="1697037"/>
          </a:xfrm>
          <a:prstGeom prst="ellipse">
            <a:avLst/>
          </a:prstGeom>
          <a:solidFill>
            <a:srgbClr val="B9D26C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32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50888" y="1243013"/>
            <a:ext cx="1547812" cy="5222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800" b="1" dirty="0"/>
              <a:t>Peas</a:t>
            </a:r>
          </a:p>
        </p:txBody>
      </p:sp>
      <p:sp>
        <p:nvSpPr>
          <p:cNvPr id="8" name="Oval 7"/>
          <p:cNvSpPr/>
          <p:nvPr/>
        </p:nvSpPr>
        <p:spPr>
          <a:xfrm>
            <a:off x="676275" y="4648201"/>
            <a:ext cx="1697038" cy="1697037"/>
          </a:xfrm>
          <a:prstGeom prst="ellipse">
            <a:avLst/>
          </a:prstGeom>
          <a:solidFill>
            <a:srgbClr val="B9D26C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32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55650" y="5265886"/>
            <a:ext cx="1547812" cy="46166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400" b="1" dirty="0"/>
              <a:t>Correct!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783840" y="5312052"/>
            <a:ext cx="382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altLang="en-US" dirty="0">
                <a:solidFill>
                  <a:schemeClr val="bg1"/>
                </a:solidFill>
              </a:rPr>
              <a:t>A pea is a seed. Well done!</a:t>
            </a:r>
          </a:p>
        </p:txBody>
      </p:sp>
      <p:sp>
        <p:nvSpPr>
          <p:cNvPr id="11" name="Right Arrow 10">
            <a:hlinkClick r:id="rId4" action="ppaction://hlinksldjump"/>
          </p:cNvPr>
          <p:cNvSpPr/>
          <p:nvPr/>
        </p:nvSpPr>
        <p:spPr>
          <a:xfrm>
            <a:off x="7213600" y="5143966"/>
            <a:ext cx="956945" cy="693589"/>
          </a:xfrm>
          <a:prstGeom prst="rightArrow">
            <a:avLst/>
          </a:prstGeom>
          <a:solidFill>
            <a:srgbClr val="FDFD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35497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46" b="9386"/>
          <a:stretch/>
        </p:blipFill>
        <p:spPr>
          <a:xfrm>
            <a:off x="755650" y="762000"/>
            <a:ext cx="7632700" cy="4033520"/>
          </a:xfrm>
          <a:prstGeom prst="roundRect">
            <a:avLst/>
          </a:prstGeom>
        </p:spPr>
      </p:pic>
      <p:sp>
        <p:nvSpPr>
          <p:cNvPr id="3" name="Rounded Rectangle 2">
            <a:hlinkClick r:id="rId3" action="ppaction://hlinksldjump"/>
          </p:cNvPr>
          <p:cNvSpPr/>
          <p:nvPr/>
        </p:nvSpPr>
        <p:spPr>
          <a:xfrm>
            <a:off x="755650" y="4907597"/>
            <a:ext cx="7632700" cy="1185228"/>
          </a:xfrm>
          <a:prstGeom prst="roundRect">
            <a:avLst>
              <a:gd name="adj" fmla="val 21326"/>
            </a:avLst>
          </a:prstGeom>
          <a:solidFill>
            <a:srgbClr val="8D35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3200" dirty="0">
              <a:latin typeface="Twinkl SemiBold" pitchFamily="2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676275" y="655638"/>
            <a:ext cx="1697038" cy="1697037"/>
          </a:xfrm>
          <a:prstGeom prst="ellipse">
            <a:avLst/>
          </a:prstGeom>
          <a:solidFill>
            <a:srgbClr val="B9D26C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32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50888" y="1243013"/>
            <a:ext cx="1547812" cy="5222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800" b="1" dirty="0"/>
              <a:t>Peas</a:t>
            </a:r>
          </a:p>
        </p:txBody>
      </p:sp>
      <p:sp>
        <p:nvSpPr>
          <p:cNvPr id="8" name="Oval 7"/>
          <p:cNvSpPr/>
          <p:nvPr/>
        </p:nvSpPr>
        <p:spPr>
          <a:xfrm>
            <a:off x="676275" y="4648201"/>
            <a:ext cx="1697038" cy="1697037"/>
          </a:xfrm>
          <a:prstGeom prst="ellipse">
            <a:avLst/>
          </a:prstGeom>
          <a:solidFill>
            <a:srgbClr val="B9D26C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32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55650" y="5103326"/>
            <a:ext cx="1547812" cy="83099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400" b="1" dirty="0"/>
              <a:t>Bad</a:t>
            </a:r>
            <a:br>
              <a:rPr lang="en-GB" sz="2400" b="1" dirty="0"/>
            </a:br>
            <a:r>
              <a:rPr lang="en-GB" sz="2400" b="1" dirty="0"/>
              <a:t>luck!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783840" y="5312052"/>
            <a:ext cx="382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altLang="en-US" dirty="0">
                <a:solidFill>
                  <a:schemeClr val="bg1"/>
                </a:solidFill>
              </a:rPr>
              <a:t>A pea is actually a seed.</a:t>
            </a:r>
          </a:p>
        </p:txBody>
      </p:sp>
      <p:sp>
        <p:nvSpPr>
          <p:cNvPr id="14" name="Right Arrow 13">
            <a:hlinkClick r:id="rId4" action="ppaction://hlinksldjump"/>
          </p:cNvPr>
          <p:cNvSpPr/>
          <p:nvPr/>
        </p:nvSpPr>
        <p:spPr>
          <a:xfrm>
            <a:off x="7213600" y="5143966"/>
            <a:ext cx="956945" cy="693589"/>
          </a:xfrm>
          <a:prstGeom prst="rightArrow">
            <a:avLst/>
          </a:prstGeom>
          <a:solidFill>
            <a:srgbClr val="FDFD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56744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0" t="10138" r="-50" b="6690"/>
          <a:stretch/>
        </p:blipFill>
        <p:spPr>
          <a:xfrm>
            <a:off x="751840" y="762000"/>
            <a:ext cx="7640320" cy="4043680"/>
          </a:xfrm>
          <a:prstGeom prst="roundRect">
            <a:avLst/>
          </a:prstGeom>
        </p:spPr>
      </p:pic>
      <p:sp>
        <p:nvSpPr>
          <p:cNvPr id="3" name="Rounded Rectangle 2">
            <a:hlinkClick r:id="rId3" action="ppaction://hlinksldjump"/>
          </p:cNvPr>
          <p:cNvSpPr/>
          <p:nvPr/>
        </p:nvSpPr>
        <p:spPr>
          <a:xfrm>
            <a:off x="755650" y="4907597"/>
            <a:ext cx="3724275" cy="1185228"/>
          </a:xfrm>
          <a:prstGeom prst="roundRect">
            <a:avLst>
              <a:gd name="adj" fmla="val 21326"/>
            </a:avLst>
          </a:prstGeom>
          <a:solidFill>
            <a:srgbClr val="0092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3200" dirty="0">
                <a:latin typeface="Twinkl SemiBold" pitchFamily="2" charset="0"/>
              </a:rPr>
              <a:t>Seed</a:t>
            </a:r>
          </a:p>
        </p:txBody>
      </p:sp>
      <p:sp>
        <p:nvSpPr>
          <p:cNvPr id="4" name="Rounded Rectangle 3">
            <a:hlinkClick r:id="rId4" action="ppaction://hlinksldjump"/>
          </p:cNvPr>
          <p:cNvSpPr/>
          <p:nvPr/>
        </p:nvSpPr>
        <p:spPr>
          <a:xfrm>
            <a:off x="4664075" y="4907280"/>
            <a:ext cx="3724275" cy="1185228"/>
          </a:xfrm>
          <a:prstGeom prst="roundRect">
            <a:avLst>
              <a:gd name="adj" fmla="val 21326"/>
            </a:avLst>
          </a:prstGeom>
          <a:solidFill>
            <a:srgbClr val="0092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3200" dirty="0">
                <a:latin typeface="Twinkl SemiBold" pitchFamily="2" charset="0"/>
              </a:rPr>
              <a:t>Bulb</a:t>
            </a:r>
          </a:p>
        </p:txBody>
      </p:sp>
      <p:sp>
        <p:nvSpPr>
          <p:cNvPr id="5" name="Oval 4"/>
          <p:cNvSpPr/>
          <p:nvPr/>
        </p:nvSpPr>
        <p:spPr>
          <a:xfrm>
            <a:off x="676275" y="655638"/>
            <a:ext cx="1697038" cy="1697037"/>
          </a:xfrm>
          <a:prstGeom prst="ellipse">
            <a:avLst/>
          </a:prstGeom>
          <a:solidFill>
            <a:srgbClr val="B9D26C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32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50888" y="1243013"/>
            <a:ext cx="1547812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800" b="1" dirty="0"/>
              <a:t>Onion</a:t>
            </a:r>
          </a:p>
        </p:txBody>
      </p:sp>
    </p:spTree>
    <p:extLst>
      <p:ext uri="{BB962C8B-B14F-4D97-AF65-F5344CB8AC3E}">
        <p14:creationId xmlns:p14="http://schemas.microsoft.com/office/powerpoint/2010/main" val="42324123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34" b="15960"/>
          <a:stretch/>
        </p:blipFill>
        <p:spPr>
          <a:xfrm>
            <a:off x="755650" y="762000"/>
            <a:ext cx="7632700" cy="4033520"/>
          </a:xfrm>
          <a:prstGeom prst="roundRect">
            <a:avLst/>
          </a:prstGeom>
        </p:spPr>
      </p:pic>
      <p:sp>
        <p:nvSpPr>
          <p:cNvPr id="3" name="Rounded Rectangle 2">
            <a:hlinkClick r:id="rId3" action="ppaction://hlinksldjump"/>
          </p:cNvPr>
          <p:cNvSpPr/>
          <p:nvPr/>
        </p:nvSpPr>
        <p:spPr>
          <a:xfrm>
            <a:off x="755650" y="4907597"/>
            <a:ext cx="7632700" cy="1185228"/>
          </a:xfrm>
          <a:prstGeom prst="roundRect">
            <a:avLst>
              <a:gd name="adj" fmla="val 21326"/>
            </a:avLst>
          </a:prstGeom>
          <a:solidFill>
            <a:srgbClr val="0092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3200" dirty="0">
              <a:latin typeface="Twinkl SemiBold" pitchFamily="2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676275" y="655638"/>
            <a:ext cx="1697038" cy="1697037"/>
          </a:xfrm>
          <a:prstGeom prst="ellipse">
            <a:avLst/>
          </a:prstGeom>
          <a:solidFill>
            <a:srgbClr val="B9D26C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32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50888" y="1243013"/>
            <a:ext cx="1547812" cy="5222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800" b="1" dirty="0"/>
              <a:t>Onion</a:t>
            </a:r>
          </a:p>
        </p:txBody>
      </p:sp>
      <p:sp>
        <p:nvSpPr>
          <p:cNvPr id="8" name="Oval 7"/>
          <p:cNvSpPr/>
          <p:nvPr/>
        </p:nvSpPr>
        <p:spPr>
          <a:xfrm>
            <a:off x="676275" y="4648201"/>
            <a:ext cx="1697038" cy="1697037"/>
          </a:xfrm>
          <a:prstGeom prst="ellipse">
            <a:avLst/>
          </a:prstGeom>
          <a:solidFill>
            <a:srgbClr val="B9D26C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32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55650" y="5265886"/>
            <a:ext cx="1547812" cy="46166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400" b="1" dirty="0"/>
              <a:t>Correct!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783840" y="5312052"/>
            <a:ext cx="382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altLang="en-US" dirty="0">
                <a:solidFill>
                  <a:schemeClr val="bg1"/>
                </a:solidFill>
              </a:rPr>
              <a:t>An onion is a bulb. Well done!</a:t>
            </a:r>
          </a:p>
        </p:txBody>
      </p:sp>
      <p:sp>
        <p:nvSpPr>
          <p:cNvPr id="13" name="Right Arrow 12">
            <a:hlinkClick r:id="rId4" action="ppaction://hlinksldjump"/>
          </p:cNvPr>
          <p:cNvSpPr/>
          <p:nvPr/>
        </p:nvSpPr>
        <p:spPr>
          <a:xfrm>
            <a:off x="7213600" y="5143966"/>
            <a:ext cx="956945" cy="693589"/>
          </a:xfrm>
          <a:prstGeom prst="rightArrow">
            <a:avLst/>
          </a:prstGeom>
          <a:solidFill>
            <a:srgbClr val="FDFD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90877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34" b="15960"/>
          <a:stretch/>
        </p:blipFill>
        <p:spPr>
          <a:xfrm>
            <a:off x="755650" y="762000"/>
            <a:ext cx="7632700" cy="4033520"/>
          </a:xfrm>
          <a:prstGeom prst="round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676275" y="655638"/>
            <a:ext cx="1697038" cy="1697037"/>
          </a:xfrm>
          <a:prstGeom prst="ellipse">
            <a:avLst/>
          </a:prstGeom>
          <a:solidFill>
            <a:srgbClr val="B9D26C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32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50888" y="1243013"/>
            <a:ext cx="1547812" cy="5222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800" b="1" dirty="0"/>
              <a:t>Onion</a:t>
            </a:r>
          </a:p>
        </p:txBody>
      </p:sp>
      <p:sp>
        <p:nvSpPr>
          <p:cNvPr id="13" name="Rounded Rectangle 12">
            <a:hlinkClick r:id="rId3" action="ppaction://hlinksldjump"/>
          </p:cNvPr>
          <p:cNvSpPr/>
          <p:nvPr/>
        </p:nvSpPr>
        <p:spPr>
          <a:xfrm>
            <a:off x="755650" y="4907597"/>
            <a:ext cx="7632700" cy="1185228"/>
          </a:xfrm>
          <a:prstGeom prst="roundRect">
            <a:avLst>
              <a:gd name="adj" fmla="val 21326"/>
            </a:avLst>
          </a:prstGeom>
          <a:solidFill>
            <a:srgbClr val="8D35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3200" dirty="0">
              <a:latin typeface="Twinkl SemiBold" pitchFamily="2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676275" y="4648201"/>
            <a:ext cx="1697038" cy="1697037"/>
          </a:xfrm>
          <a:prstGeom prst="ellipse">
            <a:avLst/>
          </a:prstGeom>
          <a:solidFill>
            <a:srgbClr val="B9D26C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32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55650" y="5103326"/>
            <a:ext cx="1547812" cy="83099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400" b="1" dirty="0"/>
              <a:t>Bad</a:t>
            </a:r>
            <a:br>
              <a:rPr lang="en-GB" sz="2400" b="1" dirty="0"/>
            </a:br>
            <a:r>
              <a:rPr lang="en-GB" sz="2400" b="1" dirty="0"/>
              <a:t>luck!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783840" y="5312052"/>
            <a:ext cx="382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altLang="en-US" dirty="0">
                <a:solidFill>
                  <a:schemeClr val="bg1"/>
                </a:solidFill>
              </a:rPr>
              <a:t>An onion is actually a bulb.</a:t>
            </a:r>
          </a:p>
        </p:txBody>
      </p:sp>
      <p:sp>
        <p:nvSpPr>
          <p:cNvPr id="19" name="Right Arrow 18">
            <a:hlinkClick r:id="rId4" action="ppaction://hlinksldjump"/>
          </p:cNvPr>
          <p:cNvSpPr/>
          <p:nvPr/>
        </p:nvSpPr>
        <p:spPr>
          <a:xfrm>
            <a:off x="7213600" y="5143966"/>
            <a:ext cx="956945" cy="693589"/>
          </a:xfrm>
          <a:prstGeom prst="rightArrow">
            <a:avLst/>
          </a:prstGeom>
          <a:solidFill>
            <a:srgbClr val="FDFD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75621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18" b="15964"/>
          <a:stretch/>
        </p:blipFill>
        <p:spPr>
          <a:xfrm>
            <a:off x="750888" y="762000"/>
            <a:ext cx="7637462" cy="4043680"/>
          </a:xfrm>
          <a:prstGeom prst="roundRect">
            <a:avLst/>
          </a:prstGeom>
        </p:spPr>
      </p:pic>
      <p:sp>
        <p:nvSpPr>
          <p:cNvPr id="3" name="Rounded Rectangle 2">
            <a:hlinkClick r:id="rId3" action="ppaction://hlinksldjump"/>
          </p:cNvPr>
          <p:cNvSpPr/>
          <p:nvPr/>
        </p:nvSpPr>
        <p:spPr>
          <a:xfrm>
            <a:off x="755650" y="4907597"/>
            <a:ext cx="3724275" cy="1185228"/>
          </a:xfrm>
          <a:prstGeom prst="roundRect">
            <a:avLst>
              <a:gd name="adj" fmla="val 21326"/>
            </a:avLst>
          </a:prstGeom>
          <a:solidFill>
            <a:srgbClr val="0092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3200" dirty="0">
                <a:latin typeface="Twinkl SemiBold" pitchFamily="2" charset="0"/>
              </a:rPr>
              <a:t>Seed</a:t>
            </a:r>
          </a:p>
        </p:txBody>
      </p:sp>
      <p:sp>
        <p:nvSpPr>
          <p:cNvPr id="4" name="Rounded Rectangle 3">
            <a:hlinkClick r:id="rId4" action="ppaction://hlinksldjump"/>
          </p:cNvPr>
          <p:cNvSpPr/>
          <p:nvPr/>
        </p:nvSpPr>
        <p:spPr>
          <a:xfrm>
            <a:off x="4664075" y="4907280"/>
            <a:ext cx="3724275" cy="1185228"/>
          </a:xfrm>
          <a:prstGeom prst="roundRect">
            <a:avLst>
              <a:gd name="adj" fmla="val 21326"/>
            </a:avLst>
          </a:prstGeom>
          <a:solidFill>
            <a:srgbClr val="0092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3200" dirty="0">
                <a:latin typeface="Twinkl SemiBold" pitchFamily="2" charset="0"/>
              </a:rPr>
              <a:t>Bulb</a:t>
            </a:r>
          </a:p>
        </p:txBody>
      </p:sp>
      <p:sp>
        <p:nvSpPr>
          <p:cNvPr id="5" name="Oval 4"/>
          <p:cNvSpPr/>
          <p:nvPr/>
        </p:nvSpPr>
        <p:spPr>
          <a:xfrm>
            <a:off x="676275" y="655638"/>
            <a:ext cx="1697038" cy="1697037"/>
          </a:xfrm>
          <a:prstGeom prst="ellipse">
            <a:avLst/>
          </a:prstGeom>
          <a:solidFill>
            <a:srgbClr val="B9D26C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32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50888" y="1243013"/>
            <a:ext cx="1547812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GB" sz="2800" b="1" dirty="0"/>
              <a:t>Coconut</a:t>
            </a:r>
          </a:p>
        </p:txBody>
      </p:sp>
    </p:spTree>
    <p:extLst>
      <p:ext uri="{BB962C8B-B14F-4D97-AF65-F5344CB8AC3E}">
        <p14:creationId xmlns:p14="http://schemas.microsoft.com/office/powerpoint/2010/main" val="20219189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57" b="23347"/>
          <a:stretch/>
        </p:blipFill>
        <p:spPr>
          <a:xfrm>
            <a:off x="770256" y="762000"/>
            <a:ext cx="7618094" cy="4033520"/>
          </a:xfrm>
          <a:prstGeom prst="roundRect">
            <a:avLst/>
          </a:prstGeom>
        </p:spPr>
      </p:pic>
      <p:sp>
        <p:nvSpPr>
          <p:cNvPr id="3" name="Rounded Rectangle 2">
            <a:hlinkClick r:id="rId3" action="ppaction://hlinksldjump"/>
          </p:cNvPr>
          <p:cNvSpPr/>
          <p:nvPr/>
        </p:nvSpPr>
        <p:spPr>
          <a:xfrm>
            <a:off x="755650" y="4907597"/>
            <a:ext cx="7632700" cy="1185228"/>
          </a:xfrm>
          <a:prstGeom prst="roundRect">
            <a:avLst>
              <a:gd name="adj" fmla="val 21326"/>
            </a:avLst>
          </a:prstGeom>
          <a:solidFill>
            <a:srgbClr val="0092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3200" dirty="0">
              <a:latin typeface="Twinkl SemiBold" pitchFamily="2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676275" y="655638"/>
            <a:ext cx="1697038" cy="1697037"/>
          </a:xfrm>
          <a:prstGeom prst="ellipse">
            <a:avLst/>
          </a:prstGeom>
          <a:solidFill>
            <a:srgbClr val="B9D26C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32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50888" y="1243013"/>
            <a:ext cx="1547812" cy="5222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GB" sz="2800" b="1" dirty="0"/>
              <a:t>Coconut</a:t>
            </a:r>
          </a:p>
        </p:txBody>
      </p:sp>
      <p:sp>
        <p:nvSpPr>
          <p:cNvPr id="8" name="Oval 7"/>
          <p:cNvSpPr/>
          <p:nvPr/>
        </p:nvSpPr>
        <p:spPr>
          <a:xfrm>
            <a:off x="676275" y="4648201"/>
            <a:ext cx="1697038" cy="1697037"/>
          </a:xfrm>
          <a:prstGeom prst="ellipse">
            <a:avLst/>
          </a:prstGeom>
          <a:solidFill>
            <a:srgbClr val="B9D26C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32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55650" y="5265886"/>
            <a:ext cx="1547812" cy="46166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400" b="1" dirty="0"/>
              <a:t>Correct!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783840" y="5312052"/>
            <a:ext cx="382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altLang="en-US" dirty="0">
                <a:solidFill>
                  <a:schemeClr val="bg1"/>
                </a:solidFill>
              </a:rPr>
              <a:t>A coconut is a seed. Well done!</a:t>
            </a:r>
          </a:p>
        </p:txBody>
      </p:sp>
      <p:sp>
        <p:nvSpPr>
          <p:cNvPr id="13" name="Right Arrow 12">
            <a:hlinkClick r:id="rId4" action="ppaction://hlinksldjump"/>
          </p:cNvPr>
          <p:cNvSpPr/>
          <p:nvPr/>
        </p:nvSpPr>
        <p:spPr>
          <a:xfrm>
            <a:off x="7213600" y="5143966"/>
            <a:ext cx="956945" cy="693589"/>
          </a:xfrm>
          <a:prstGeom prst="rightArrow">
            <a:avLst/>
          </a:prstGeom>
          <a:solidFill>
            <a:srgbClr val="FDFD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7122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57" b="23347"/>
          <a:stretch/>
        </p:blipFill>
        <p:spPr>
          <a:xfrm>
            <a:off x="770256" y="762000"/>
            <a:ext cx="7618094" cy="4033520"/>
          </a:xfrm>
          <a:prstGeom prst="round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676275" y="655638"/>
            <a:ext cx="1697038" cy="1697037"/>
          </a:xfrm>
          <a:prstGeom prst="ellipse">
            <a:avLst/>
          </a:prstGeom>
          <a:solidFill>
            <a:srgbClr val="B9D26C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32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50888" y="1243013"/>
            <a:ext cx="1547812" cy="5222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GB" sz="2800" b="1" dirty="0"/>
              <a:t>Coconut</a:t>
            </a:r>
          </a:p>
        </p:txBody>
      </p:sp>
      <p:sp>
        <p:nvSpPr>
          <p:cNvPr id="13" name="Rounded Rectangle 12">
            <a:hlinkClick r:id="rId3" action="ppaction://hlinksldjump"/>
          </p:cNvPr>
          <p:cNvSpPr/>
          <p:nvPr/>
        </p:nvSpPr>
        <p:spPr>
          <a:xfrm>
            <a:off x="755650" y="4907597"/>
            <a:ext cx="7632700" cy="1185228"/>
          </a:xfrm>
          <a:prstGeom prst="roundRect">
            <a:avLst>
              <a:gd name="adj" fmla="val 21326"/>
            </a:avLst>
          </a:prstGeom>
          <a:solidFill>
            <a:srgbClr val="8D35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3200" dirty="0">
              <a:latin typeface="Twinkl SemiBold" pitchFamily="2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676275" y="4648201"/>
            <a:ext cx="1697038" cy="1697037"/>
          </a:xfrm>
          <a:prstGeom prst="ellipse">
            <a:avLst/>
          </a:prstGeom>
          <a:solidFill>
            <a:srgbClr val="B9D26C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32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55650" y="5103326"/>
            <a:ext cx="1547812" cy="83099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400" b="1" dirty="0"/>
              <a:t>Bad</a:t>
            </a:r>
            <a:br>
              <a:rPr lang="en-GB" sz="2400" b="1" dirty="0"/>
            </a:br>
            <a:r>
              <a:rPr lang="en-GB" sz="2400" b="1" dirty="0"/>
              <a:t>luck!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783840" y="5312052"/>
            <a:ext cx="382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altLang="en-US" dirty="0">
                <a:solidFill>
                  <a:schemeClr val="bg1"/>
                </a:solidFill>
              </a:rPr>
              <a:t>A coconut is actually a seed.</a:t>
            </a:r>
          </a:p>
        </p:txBody>
      </p:sp>
      <p:sp>
        <p:nvSpPr>
          <p:cNvPr id="19" name="Right Arrow 18">
            <a:hlinkClick r:id="rId4" action="ppaction://hlinksldjump"/>
          </p:cNvPr>
          <p:cNvSpPr/>
          <p:nvPr/>
        </p:nvSpPr>
        <p:spPr>
          <a:xfrm>
            <a:off x="7213600" y="5143966"/>
            <a:ext cx="956945" cy="693589"/>
          </a:xfrm>
          <a:prstGeom prst="rightArrow">
            <a:avLst/>
          </a:prstGeom>
          <a:solidFill>
            <a:srgbClr val="FDFD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90873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88820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47" b="8386"/>
          <a:stretch/>
        </p:blipFill>
        <p:spPr>
          <a:xfrm>
            <a:off x="755650" y="772160"/>
            <a:ext cx="7632700" cy="4033520"/>
          </a:xfrm>
          <a:prstGeom prst="roundRect">
            <a:avLst/>
          </a:prstGeom>
        </p:spPr>
      </p:pic>
      <p:sp>
        <p:nvSpPr>
          <p:cNvPr id="3" name="Rounded Rectangle 2">
            <a:hlinkClick r:id="rId3" action="ppaction://hlinksldjump"/>
          </p:cNvPr>
          <p:cNvSpPr/>
          <p:nvPr/>
        </p:nvSpPr>
        <p:spPr>
          <a:xfrm>
            <a:off x="755650" y="4907597"/>
            <a:ext cx="3724275" cy="1185228"/>
          </a:xfrm>
          <a:prstGeom prst="roundRect">
            <a:avLst>
              <a:gd name="adj" fmla="val 21326"/>
            </a:avLst>
          </a:prstGeom>
          <a:solidFill>
            <a:srgbClr val="0092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3200" dirty="0">
                <a:latin typeface="Twinkl SemiBold" pitchFamily="2" charset="0"/>
              </a:rPr>
              <a:t>Seed</a:t>
            </a:r>
          </a:p>
        </p:txBody>
      </p:sp>
      <p:sp>
        <p:nvSpPr>
          <p:cNvPr id="4" name="Rounded Rectangle 3">
            <a:hlinkClick r:id="rId4" action="ppaction://hlinksldjump"/>
          </p:cNvPr>
          <p:cNvSpPr/>
          <p:nvPr/>
        </p:nvSpPr>
        <p:spPr>
          <a:xfrm>
            <a:off x="4664075" y="4907280"/>
            <a:ext cx="3724275" cy="1185228"/>
          </a:xfrm>
          <a:prstGeom prst="roundRect">
            <a:avLst>
              <a:gd name="adj" fmla="val 21326"/>
            </a:avLst>
          </a:prstGeom>
          <a:solidFill>
            <a:srgbClr val="0092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3200" dirty="0">
                <a:latin typeface="Twinkl SemiBold" pitchFamily="2" charset="0"/>
              </a:rPr>
              <a:t>Bulb</a:t>
            </a:r>
          </a:p>
        </p:txBody>
      </p:sp>
      <p:sp>
        <p:nvSpPr>
          <p:cNvPr id="5" name="Oval 4"/>
          <p:cNvSpPr/>
          <p:nvPr/>
        </p:nvSpPr>
        <p:spPr>
          <a:xfrm>
            <a:off x="676275" y="655638"/>
            <a:ext cx="1697038" cy="1697037"/>
          </a:xfrm>
          <a:prstGeom prst="ellipse">
            <a:avLst/>
          </a:prstGeom>
          <a:solidFill>
            <a:srgbClr val="B9D26C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32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49288" y="1253173"/>
            <a:ext cx="169703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GB" sz="2400" b="1" dirty="0"/>
              <a:t>Sweetcorn</a:t>
            </a:r>
          </a:p>
        </p:txBody>
      </p:sp>
    </p:spTree>
    <p:extLst>
      <p:ext uri="{BB962C8B-B14F-4D97-AF65-F5344CB8AC3E}">
        <p14:creationId xmlns:p14="http://schemas.microsoft.com/office/powerpoint/2010/main" val="135651232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673"/>
          <a:stretch/>
        </p:blipFill>
        <p:spPr>
          <a:xfrm>
            <a:off x="770255" y="765175"/>
            <a:ext cx="7632065" cy="4030345"/>
          </a:xfrm>
          <a:prstGeom prst="roundRect">
            <a:avLst/>
          </a:prstGeom>
        </p:spPr>
      </p:pic>
      <p:sp>
        <p:nvSpPr>
          <p:cNvPr id="3" name="Rounded Rectangle 2">
            <a:hlinkClick r:id="rId3" action="ppaction://hlinksldjump"/>
          </p:cNvPr>
          <p:cNvSpPr/>
          <p:nvPr/>
        </p:nvSpPr>
        <p:spPr>
          <a:xfrm>
            <a:off x="755650" y="4907597"/>
            <a:ext cx="7632700" cy="1185228"/>
          </a:xfrm>
          <a:prstGeom prst="roundRect">
            <a:avLst>
              <a:gd name="adj" fmla="val 21326"/>
            </a:avLst>
          </a:prstGeom>
          <a:solidFill>
            <a:srgbClr val="0092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3200" dirty="0">
              <a:latin typeface="Twinkl SemiBold" pitchFamily="2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676275" y="4648201"/>
            <a:ext cx="1697038" cy="1697037"/>
          </a:xfrm>
          <a:prstGeom prst="ellipse">
            <a:avLst/>
          </a:prstGeom>
          <a:solidFill>
            <a:srgbClr val="B9D26C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32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55650" y="5265886"/>
            <a:ext cx="1547812" cy="46166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400" b="1" dirty="0"/>
              <a:t>Correct!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783840" y="5312052"/>
            <a:ext cx="382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altLang="en-US" dirty="0">
                <a:solidFill>
                  <a:schemeClr val="bg1"/>
                </a:solidFill>
              </a:rPr>
              <a:t>A corn kernel is a seed. Well done!</a:t>
            </a:r>
          </a:p>
        </p:txBody>
      </p:sp>
      <p:sp>
        <p:nvSpPr>
          <p:cNvPr id="13" name="Oval 12"/>
          <p:cNvSpPr/>
          <p:nvPr/>
        </p:nvSpPr>
        <p:spPr>
          <a:xfrm>
            <a:off x="676275" y="655638"/>
            <a:ext cx="1697038" cy="1697037"/>
          </a:xfrm>
          <a:prstGeom prst="ellipse">
            <a:avLst/>
          </a:prstGeom>
          <a:solidFill>
            <a:srgbClr val="B9D26C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32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49288" y="1253173"/>
            <a:ext cx="169703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GB" sz="2400" b="1" dirty="0"/>
              <a:t>Sweetcorn</a:t>
            </a:r>
          </a:p>
        </p:txBody>
      </p:sp>
      <p:sp>
        <p:nvSpPr>
          <p:cNvPr id="15" name="Right Arrow 14">
            <a:hlinkClick r:id="rId4" action="ppaction://hlinksldjump"/>
          </p:cNvPr>
          <p:cNvSpPr/>
          <p:nvPr/>
        </p:nvSpPr>
        <p:spPr>
          <a:xfrm>
            <a:off x="7213600" y="5143966"/>
            <a:ext cx="956945" cy="693589"/>
          </a:xfrm>
          <a:prstGeom prst="rightArrow">
            <a:avLst/>
          </a:prstGeom>
          <a:solidFill>
            <a:srgbClr val="FDFD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242902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673"/>
          <a:stretch/>
        </p:blipFill>
        <p:spPr>
          <a:xfrm>
            <a:off x="770255" y="765175"/>
            <a:ext cx="7632065" cy="4030345"/>
          </a:xfrm>
          <a:prstGeom prst="roundRect">
            <a:avLst/>
          </a:prstGeom>
        </p:spPr>
      </p:pic>
      <p:sp>
        <p:nvSpPr>
          <p:cNvPr id="13" name="Oval 12"/>
          <p:cNvSpPr/>
          <p:nvPr/>
        </p:nvSpPr>
        <p:spPr>
          <a:xfrm>
            <a:off x="676275" y="655638"/>
            <a:ext cx="1697038" cy="1697037"/>
          </a:xfrm>
          <a:prstGeom prst="ellipse">
            <a:avLst/>
          </a:prstGeom>
          <a:solidFill>
            <a:srgbClr val="B9D26C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32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49288" y="1253173"/>
            <a:ext cx="169703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GB" sz="2400" b="1" dirty="0"/>
              <a:t>Sweetcorn</a:t>
            </a:r>
          </a:p>
        </p:txBody>
      </p:sp>
      <p:sp>
        <p:nvSpPr>
          <p:cNvPr id="15" name="Rounded Rectangle 14">
            <a:hlinkClick r:id="rId3" action="ppaction://hlinksldjump"/>
          </p:cNvPr>
          <p:cNvSpPr/>
          <p:nvPr/>
        </p:nvSpPr>
        <p:spPr>
          <a:xfrm>
            <a:off x="755650" y="4907597"/>
            <a:ext cx="7632700" cy="1185228"/>
          </a:xfrm>
          <a:prstGeom prst="roundRect">
            <a:avLst>
              <a:gd name="adj" fmla="val 21326"/>
            </a:avLst>
          </a:prstGeom>
          <a:solidFill>
            <a:srgbClr val="8D35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3200" dirty="0">
              <a:latin typeface="Twinkl SemiBold" pitchFamily="2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676275" y="4648201"/>
            <a:ext cx="1697038" cy="1697037"/>
          </a:xfrm>
          <a:prstGeom prst="ellipse">
            <a:avLst/>
          </a:prstGeom>
          <a:solidFill>
            <a:srgbClr val="B9D26C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32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55650" y="5103326"/>
            <a:ext cx="1547812" cy="83099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400" b="1" dirty="0"/>
              <a:t>Bad</a:t>
            </a:r>
            <a:br>
              <a:rPr lang="en-GB" sz="2400" b="1" dirty="0"/>
            </a:br>
            <a:r>
              <a:rPr lang="en-GB" sz="2400" b="1" dirty="0"/>
              <a:t>luck!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783840" y="5312052"/>
            <a:ext cx="382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altLang="en-US" dirty="0">
                <a:solidFill>
                  <a:schemeClr val="bg1"/>
                </a:solidFill>
              </a:rPr>
              <a:t>A corn kernel is actually a seed.</a:t>
            </a:r>
          </a:p>
        </p:txBody>
      </p:sp>
      <p:sp>
        <p:nvSpPr>
          <p:cNvPr id="21" name="Right Arrow 20">
            <a:hlinkClick r:id="rId4" action="ppaction://hlinksldjump"/>
          </p:cNvPr>
          <p:cNvSpPr/>
          <p:nvPr/>
        </p:nvSpPr>
        <p:spPr>
          <a:xfrm>
            <a:off x="7213600" y="5143966"/>
            <a:ext cx="956945" cy="693589"/>
          </a:xfrm>
          <a:prstGeom prst="rightArrow">
            <a:avLst/>
          </a:prstGeom>
          <a:solidFill>
            <a:srgbClr val="FDFD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923541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30" t="8257"/>
          <a:stretch/>
        </p:blipFill>
        <p:spPr>
          <a:xfrm>
            <a:off x="762000" y="762000"/>
            <a:ext cx="7626350" cy="4043680"/>
          </a:xfrm>
          <a:prstGeom prst="roundRect">
            <a:avLst/>
          </a:prstGeom>
        </p:spPr>
      </p:pic>
      <p:sp>
        <p:nvSpPr>
          <p:cNvPr id="3" name="Rounded Rectangle 2">
            <a:hlinkClick r:id="rId3" action="ppaction://hlinksldjump"/>
          </p:cNvPr>
          <p:cNvSpPr/>
          <p:nvPr/>
        </p:nvSpPr>
        <p:spPr>
          <a:xfrm>
            <a:off x="755650" y="4907597"/>
            <a:ext cx="3724275" cy="1185228"/>
          </a:xfrm>
          <a:prstGeom prst="roundRect">
            <a:avLst>
              <a:gd name="adj" fmla="val 21326"/>
            </a:avLst>
          </a:prstGeom>
          <a:solidFill>
            <a:srgbClr val="0092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3200" dirty="0">
                <a:latin typeface="Twinkl SemiBold" pitchFamily="2" charset="0"/>
              </a:rPr>
              <a:t>Seed</a:t>
            </a:r>
          </a:p>
        </p:txBody>
      </p:sp>
      <p:sp>
        <p:nvSpPr>
          <p:cNvPr id="4" name="Rounded Rectangle 3">
            <a:hlinkClick r:id="rId4" action="ppaction://hlinksldjump"/>
          </p:cNvPr>
          <p:cNvSpPr/>
          <p:nvPr/>
        </p:nvSpPr>
        <p:spPr>
          <a:xfrm>
            <a:off x="4664075" y="4907280"/>
            <a:ext cx="3724275" cy="1185228"/>
          </a:xfrm>
          <a:prstGeom prst="roundRect">
            <a:avLst>
              <a:gd name="adj" fmla="val 21326"/>
            </a:avLst>
          </a:prstGeom>
          <a:solidFill>
            <a:srgbClr val="0092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3200" dirty="0">
                <a:latin typeface="Twinkl SemiBold" pitchFamily="2" charset="0"/>
              </a:rPr>
              <a:t>Bulb</a:t>
            </a:r>
          </a:p>
        </p:txBody>
      </p:sp>
      <p:sp>
        <p:nvSpPr>
          <p:cNvPr id="5" name="Oval 4"/>
          <p:cNvSpPr/>
          <p:nvPr/>
        </p:nvSpPr>
        <p:spPr>
          <a:xfrm>
            <a:off x="676275" y="655638"/>
            <a:ext cx="1697038" cy="1697037"/>
          </a:xfrm>
          <a:prstGeom prst="ellipse">
            <a:avLst/>
          </a:prstGeom>
          <a:solidFill>
            <a:srgbClr val="B9D26C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32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50888" y="1243013"/>
            <a:ext cx="1547812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GB" sz="2800" b="1" dirty="0"/>
              <a:t>Garlic</a:t>
            </a:r>
          </a:p>
        </p:txBody>
      </p:sp>
    </p:spTree>
    <p:extLst>
      <p:ext uri="{BB962C8B-B14F-4D97-AF65-F5344CB8AC3E}">
        <p14:creationId xmlns:p14="http://schemas.microsoft.com/office/powerpoint/2010/main" val="154170605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944" b="6636"/>
          <a:stretch/>
        </p:blipFill>
        <p:spPr>
          <a:xfrm>
            <a:off x="770256" y="762000"/>
            <a:ext cx="7618094" cy="4033520"/>
          </a:xfrm>
          <a:prstGeom prst="roundRect">
            <a:avLst/>
          </a:prstGeom>
        </p:spPr>
      </p:pic>
      <p:sp>
        <p:nvSpPr>
          <p:cNvPr id="3" name="Rounded Rectangle 2">
            <a:hlinkClick r:id="rId4" action="ppaction://hlinksldjump"/>
          </p:cNvPr>
          <p:cNvSpPr/>
          <p:nvPr/>
        </p:nvSpPr>
        <p:spPr>
          <a:xfrm>
            <a:off x="755650" y="4907597"/>
            <a:ext cx="7632700" cy="1185228"/>
          </a:xfrm>
          <a:prstGeom prst="roundRect">
            <a:avLst>
              <a:gd name="adj" fmla="val 21326"/>
            </a:avLst>
          </a:prstGeom>
          <a:solidFill>
            <a:srgbClr val="0092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3200" dirty="0">
              <a:latin typeface="Twinkl SemiBold" pitchFamily="2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676275" y="655638"/>
            <a:ext cx="1697038" cy="1697037"/>
          </a:xfrm>
          <a:prstGeom prst="ellipse">
            <a:avLst/>
          </a:prstGeom>
          <a:solidFill>
            <a:srgbClr val="B9D26C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32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50888" y="1243013"/>
            <a:ext cx="1547812" cy="5222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GB" sz="2800" b="1" dirty="0"/>
              <a:t>Garlic</a:t>
            </a:r>
          </a:p>
        </p:txBody>
      </p:sp>
      <p:sp>
        <p:nvSpPr>
          <p:cNvPr id="8" name="Oval 7"/>
          <p:cNvSpPr/>
          <p:nvPr/>
        </p:nvSpPr>
        <p:spPr>
          <a:xfrm>
            <a:off x="676275" y="4648201"/>
            <a:ext cx="1697038" cy="1697037"/>
          </a:xfrm>
          <a:prstGeom prst="ellipse">
            <a:avLst/>
          </a:prstGeom>
          <a:solidFill>
            <a:srgbClr val="B9D26C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32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55650" y="5265886"/>
            <a:ext cx="1547812" cy="46166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400" b="1" dirty="0"/>
              <a:t>Correct!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783840" y="5312052"/>
            <a:ext cx="382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altLang="en-US" dirty="0">
                <a:solidFill>
                  <a:schemeClr val="bg1"/>
                </a:solidFill>
              </a:rPr>
              <a:t>Garlic is a bulb. Well done!</a:t>
            </a:r>
          </a:p>
        </p:txBody>
      </p:sp>
      <p:sp>
        <p:nvSpPr>
          <p:cNvPr id="13" name="Right Arrow 12">
            <a:hlinkClick r:id="" action="ppaction://noaction"/>
          </p:cNvPr>
          <p:cNvSpPr/>
          <p:nvPr/>
        </p:nvSpPr>
        <p:spPr>
          <a:xfrm>
            <a:off x="7213600" y="5143966"/>
            <a:ext cx="956945" cy="693589"/>
          </a:xfrm>
          <a:prstGeom prst="rightArrow">
            <a:avLst/>
          </a:prstGeom>
          <a:solidFill>
            <a:srgbClr val="FDFD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471027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944" b="6636"/>
          <a:stretch/>
        </p:blipFill>
        <p:spPr>
          <a:xfrm>
            <a:off x="770256" y="762000"/>
            <a:ext cx="7618094" cy="4033520"/>
          </a:xfrm>
          <a:prstGeom prst="round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676275" y="655638"/>
            <a:ext cx="1697038" cy="1697037"/>
          </a:xfrm>
          <a:prstGeom prst="ellipse">
            <a:avLst/>
          </a:prstGeom>
          <a:solidFill>
            <a:srgbClr val="B9D26C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32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50888" y="1243013"/>
            <a:ext cx="1547812" cy="5222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GB" sz="2800" b="1" dirty="0"/>
              <a:t>Garlic</a:t>
            </a:r>
          </a:p>
        </p:txBody>
      </p:sp>
      <p:sp>
        <p:nvSpPr>
          <p:cNvPr id="13" name="Rounded Rectangle 12">
            <a:hlinkClick r:id="rId4" action="ppaction://hlinksldjump"/>
          </p:cNvPr>
          <p:cNvSpPr/>
          <p:nvPr/>
        </p:nvSpPr>
        <p:spPr>
          <a:xfrm>
            <a:off x="755650" y="4907597"/>
            <a:ext cx="7632700" cy="1185228"/>
          </a:xfrm>
          <a:prstGeom prst="roundRect">
            <a:avLst>
              <a:gd name="adj" fmla="val 21326"/>
            </a:avLst>
          </a:prstGeom>
          <a:solidFill>
            <a:srgbClr val="8D35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3200" dirty="0">
              <a:latin typeface="Twinkl SemiBold" pitchFamily="2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676275" y="4648201"/>
            <a:ext cx="1697038" cy="1697037"/>
          </a:xfrm>
          <a:prstGeom prst="ellipse">
            <a:avLst/>
          </a:prstGeom>
          <a:solidFill>
            <a:srgbClr val="B9D26C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32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55650" y="5103326"/>
            <a:ext cx="1547812" cy="83099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400" b="1" dirty="0"/>
              <a:t>Bad</a:t>
            </a:r>
            <a:br>
              <a:rPr lang="en-GB" sz="2400" b="1" dirty="0"/>
            </a:br>
            <a:r>
              <a:rPr lang="en-GB" sz="2400" b="1" dirty="0"/>
              <a:t>luck!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783840" y="5312052"/>
            <a:ext cx="382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altLang="en-US" dirty="0">
                <a:solidFill>
                  <a:schemeClr val="bg1"/>
                </a:solidFill>
              </a:rPr>
              <a:t>Garlic is actually a bulb.</a:t>
            </a:r>
          </a:p>
        </p:txBody>
      </p:sp>
      <p:sp>
        <p:nvSpPr>
          <p:cNvPr id="19" name="Right Arrow 18">
            <a:hlinkClick r:id="" action="ppaction://noaction"/>
          </p:cNvPr>
          <p:cNvSpPr/>
          <p:nvPr/>
        </p:nvSpPr>
        <p:spPr>
          <a:xfrm>
            <a:off x="7213600" y="5143966"/>
            <a:ext cx="956945" cy="693589"/>
          </a:xfrm>
          <a:prstGeom prst="rightArrow">
            <a:avLst/>
          </a:prstGeom>
          <a:solidFill>
            <a:srgbClr val="FDFD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63706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80758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ounded Rectangle 24"/>
          <p:cNvSpPr/>
          <p:nvPr/>
        </p:nvSpPr>
        <p:spPr bwMode="auto">
          <a:xfrm>
            <a:off x="503239" y="2930434"/>
            <a:ext cx="8137524" cy="3414803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24" name="Rounded Rectangle 23"/>
          <p:cNvSpPr/>
          <p:nvPr/>
        </p:nvSpPr>
        <p:spPr bwMode="auto">
          <a:xfrm>
            <a:off x="503239" y="512763"/>
            <a:ext cx="8137524" cy="2193019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628650" y="3071286"/>
            <a:ext cx="7886700" cy="54000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US" sz="3600" b="0" dirty="0">
                <a:latin typeface="Twinkl SemiBold" pitchFamily="2" charset="0"/>
              </a:rPr>
              <a:t>Success Criteria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628648" y="734785"/>
            <a:ext cx="7886700" cy="54000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US" sz="3600" b="0" dirty="0">
                <a:latin typeface="Twinkl SemiBold" pitchFamily="2" charset="0"/>
              </a:rPr>
              <a:t>Aim</a:t>
            </a:r>
          </a:p>
        </p:txBody>
      </p:sp>
      <p:sp>
        <p:nvSpPr>
          <p:cNvPr id="16" name="Content Placeholder 1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GB" dirty="0"/>
              <a:t>I can plant seeds and bulbs and suggest how to care for them.  </a:t>
            </a:r>
          </a:p>
          <a:p>
            <a:pPr>
              <a:lnSpc>
                <a:spcPct val="100000"/>
              </a:lnSpc>
            </a:pPr>
            <a:r>
              <a:rPr lang="en-GB" dirty="0"/>
              <a:t>I can set up a test and make a prediction. </a:t>
            </a:r>
          </a:p>
        </p:txBody>
      </p:sp>
      <p:sp>
        <p:nvSpPr>
          <p:cNvPr id="20" name="Content Placeholder 15"/>
          <p:cNvSpPr txBox="1">
            <a:spLocks/>
          </p:cNvSpPr>
          <p:nvPr/>
        </p:nvSpPr>
        <p:spPr>
          <a:xfrm>
            <a:off x="628650" y="3466803"/>
            <a:ext cx="7886700" cy="2773130"/>
          </a:xfrm>
          <a:prstGeom prst="rect">
            <a:avLst/>
          </a:prstGeom>
          <a:noFill/>
          <a:ln w="25400">
            <a:noFill/>
          </a:ln>
        </p:spPr>
        <p:txBody>
          <a:bodyPr vert="horz" lIns="180000" tIns="252000" rIns="252000" bIns="18000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GB" dirty="0">
                <a:latin typeface="Twinkl" pitchFamily="50" charset="0"/>
              </a:rPr>
              <a:t>I can follow instructions to plant a seed and a bulb.</a:t>
            </a:r>
          </a:p>
          <a:p>
            <a:pPr>
              <a:lnSpc>
                <a:spcPct val="100000"/>
              </a:lnSpc>
            </a:pPr>
            <a:r>
              <a:rPr lang="en-GB" dirty="0">
                <a:latin typeface="Twinkl" pitchFamily="50" charset="0"/>
              </a:rPr>
              <a:t>I can suggest how to care for a plant so it grows well. </a:t>
            </a:r>
          </a:p>
          <a:p>
            <a:pPr>
              <a:lnSpc>
                <a:spcPct val="100000"/>
              </a:lnSpc>
            </a:pPr>
            <a:r>
              <a:rPr lang="en-GB" dirty="0">
                <a:latin typeface="Twinkl" pitchFamily="50" charset="0"/>
              </a:rPr>
              <a:t>I can set up a simple test to show what plants need to grow well. </a:t>
            </a:r>
          </a:p>
          <a:p>
            <a:pPr>
              <a:lnSpc>
                <a:spcPct val="100000"/>
              </a:lnSpc>
            </a:pPr>
            <a:r>
              <a:rPr lang="en-GB" dirty="0">
                <a:latin typeface="Twinkl" pitchFamily="50" charset="0"/>
              </a:rPr>
              <a:t>I can predict which plants will grow well and which will not. </a:t>
            </a:r>
          </a:p>
        </p:txBody>
      </p:sp>
    </p:spTree>
    <p:extLst>
      <p:ext uri="{BB962C8B-B14F-4D97-AF65-F5344CB8AC3E}">
        <p14:creationId xmlns:p14="http://schemas.microsoft.com/office/powerpoint/2010/main" val="447285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A0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755651" y="765176"/>
            <a:ext cx="1764343" cy="1661505"/>
          </a:xfrm>
          <a:prstGeom prst="round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3916" t="-700" r="-16970" b="-51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ounded Rectangle 7"/>
          <p:cNvSpPr/>
          <p:nvPr/>
        </p:nvSpPr>
        <p:spPr>
          <a:xfrm>
            <a:off x="755651" y="2598249"/>
            <a:ext cx="1764343" cy="1661505"/>
          </a:xfrm>
          <a:prstGeom prst="roundRect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5476" r="-19849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ounded Rectangle 8"/>
          <p:cNvSpPr/>
          <p:nvPr/>
        </p:nvSpPr>
        <p:spPr>
          <a:xfrm>
            <a:off x="755650" y="4431321"/>
            <a:ext cx="1764343" cy="1661505"/>
          </a:xfrm>
          <a:prstGeom prst="roundRect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r="-36165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ounded Rectangle 9"/>
          <p:cNvSpPr/>
          <p:nvPr/>
        </p:nvSpPr>
        <p:spPr>
          <a:xfrm>
            <a:off x="2711770" y="765176"/>
            <a:ext cx="1764343" cy="1661505"/>
          </a:xfrm>
          <a:prstGeom prst="roundRect">
            <a:avLst/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4396" t="-2740" r="-22230" b="-2037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ounded Rectangle 10"/>
          <p:cNvSpPr/>
          <p:nvPr/>
        </p:nvSpPr>
        <p:spPr>
          <a:xfrm>
            <a:off x="2711770" y="2598249"/>
            <a:ext cx="1764343" cy="1661505"/>
          </a:xfrm>
          <a:prstGeom prst="roundRect">
            <a:avLst/>
          </a:prstGeom>
          <a:blipFill dpi="0"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4055" r="-34227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ounded Rectangle 11"/>
          <p:cNvSpPr/>
          <p:nvPr/>
        </p:nvSpPr>
        <p:spPr>
          <a:xfrm>
            <a:off x="2711769" y="4431321"/>
            <a:ext cx="1764343" cy="1661505"/>
          </a:xfrm>
          <a:prstGeom prst="roundRect">
            <a:avLst/>
          </a:prstGeom>
          <a:blipFill dpi="0"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9271" t="-2236" r="-4475" b="-407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ounded Rectangle 12"/>
          <p:cNvSpPr/>
          <p:nvPr/>
        </p:nvSpPr>
        <p:spPr>
          <a:xfrm>
            <a:off x="4667889" y="765176"/>
            <a:ext cx="1764343" cy="1661505"/>
          </a:xfrm>
          <a:prstGeom prst="roundRect">
            <a:avLst/>
          </a:prstGeom>
          <a:blipFill dpi="0"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r="-16934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ounded Rectangle 13"/>
          <p:cNvSpPr/>
          <p:nvPr/>
        </p:nvSpPr>
        <p:spPr>
          <a:xfrm>
            <a:off x="4667889" y="2598249"/>
            <a:ext cx="1764343" cy="1661505"/>
          </a:xfrm>
          <a:prstGeom prst="roundRect">
            <a:avLst/>
          </a:prstGeom>
          <a:blipFill dpi="0"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r="-19813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ounded Rectangle 14"/>
          <p:cNvSpPr/>
          <p:nvPr/>
        </p:nvSpPr>
        <p:spPr>
          <a:xfrm>
            <a:off x="4667888" y="4431321"/>
            <a:ext cx="1764343" cy="1661505"/>
          </a:xfrm>
          <a:prstGeom prst="roundRect">
            <a:avLst/>
          </a:prstGeom>
          <a:blipFill dpi="0"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r="-14534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ounded Rectangle 15"/>
          <p:cNvSpPr/>
          <p:nvPr/>
        </p:nvSpPr>
        <p:spPr>
          <a:xfrm>
            <a:off x="6624007" y="765176"/>
            <a:ext cx="1764343" cy="1661505"/>
          </a:xfrm>
          <a:prstGeom prst="roundRect">
            <a:avLst/>
          </a:prstGeom>
          <a:blipFill dpi="0"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3208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ounded Rectangle 16"/>
          <p:cNvSpPr/>
          <p:nvPr/>
        </p:nvSpPr>
        <p:spPr>
          <a:xfrm>
            <a:off x="6624007" y="2598249"/>
            <a:ext cx="1764343" cy="1661505"/>
          </a:xfrm>
          <a:prstGeom prst="roundRect">
            <a:avLst/>
          </a:prstGeom>
          <a:blipFill dpi="0"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2249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Rounded Rectangle 17"/>
          <p:cNvSpPr/>
          <p:nvPr/>
        </p:nvSpPr>
        <p:spPr>
          <a:xfrm>
            <a:off x="6624006" y="4431321"/>
            <a:ext cx="1764343" cy="1661505"/>
          </a:xfrm>
          <a:prstGeom prst="roundRect">
            <a:avLst/>
          </a:prstGeom>
          <a:blipFill dpi="0"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38084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23" name="Group 22"/>
          <p:cNvGrpSpPr/>
          <p:nvPr/>
        </p:nvGrpSpPr>
        <p:grpSpPr>
          <a:xfrm>
            <a:off x="3132666" y="2950633"/>
            <a:ext cx="2878667" cy="956733"/>
            <a:chOff x="3132666" y="2950633"/>
            <a:chExt cx="2878667" cy="956733"/>
          </a:xfrm>
        </p:grpSpPr>
        <p:sp>
          <p:nvSpPr>
            <p:cNvPr id="19" name="Rounded Rectangle 18"/>
            <p:cNvSpPr/>
            <p:nvPr/>
          </p:nvSpPr>
          <p:spPr>
            <a:xfrm>
              <a:off x="3132666" y="2950633"/>
              <a:ext cx="2878667" cy="956733"/>
            </a:xfrm>
            <a:prstGeom prst="roundRect">
              <a:avLst/>
            </a:prstGeom>
            <a:solidFill>
              <a:srgbClr val="87BD3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3132666" y="3119677"/>
              <a:ext cx="287866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200" b="1" dirty="0">
                  <a:solidFill>
                    <a:schemeClr val="bg1"/>
                  </a:solidFill>
                </a:rPr>
                <a:t>Plants</a:t>
              </a: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2781300" y="2312113"/>
            <a:ext cx="3581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We have been learning about…</a:t>
            </a:r>
          </a:p>
        </p:txBody>
      </p:sp>
    </p:spTree>
    <p:extLst>
      <p:ext uri="{BB962C8B-B14F-4D97-AF65-F5344CB8AC3E}">
        <p14:creationId xmlns:p14="http://schemas.microsoft.com/office/powerpoint/2010/main" val="1286237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2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Seeds and Bulbs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755649" y="1473201"/>
            <a:ext cx="1833034" cy="2341288"/>
          </a:xfrm>
          <a:prstGeom prst="roundRect">
            <a:avLst>
              <a:gd name="adj" fmla="val 12144"/>
            </a:avLst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2286" r="-34758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ounded Rectangle 4"/>
          <p:cNvSpPr/>
          <p:nvPr/>
        </p:nvSpPr>
        <p:spPr>
          <a:xfrm>
            <a:off x="755648" y="3967436"/>
            <a:ext cx="1833034" cy="2341288"/>
          </a:xfrm>
          <a:prstGeom prst="roundRect">
            <a:avLst>
              <a:gd name="adj" fmla="val 12144"/>
            </a:avLst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41686" r="-2736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Rounded Rectangle 19"/>
          <p:cNvSpPr/>
          <p:nvPr/>
        </p:nvSpPr>
        <p:spPr>
          <a:xfrm>
            <a:off x="2688871" y="1473202"/>
            <a:ext cx="1833034" cy="2341288"/>
          </a:xfrm>
          <a:prstGeom prst="roundRect">
            <a:avLst>
              <a:gd name="adj" fmla="val 12144"/>
            </a:avLst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31678" r="-45228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Rounded Rectangle 20"/>
          <p:cNvSpPr/>
          <p:nvPr/>
        </p:nvSpPr>
        <p:spPr>
          <a:xfrm>
            <a:off x="2688870" y="3967437"/>
            <a:ext cx="1833034" cy="2341288"/>
          </a:xfrm>
          <a:prstGeom prst="roundRect">
            <a:avLst>
              <a:gd name="adj" fmla="val 12144"/>
            </a:avLst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69553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Rounded Rectangle 22"/>
          <p:cNvSpPr/>
          <p:nvPr/>
        </p:nvSpPr>
        <p:spPr>
          <a:xfrm>
            <a:off x="4622093" y="1473202"/>
            <a:ext cx="1833034" cy="2341288"/>
          </a:xfrm>
          <a:prstGeom prst="roundRect">
            <a:avLst>
              <a:gd name="adj" fmla="val 12144"/>
            </a:avLst>
          </a:prstGeom>
          <a:blipFill dpi="0"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57698" r="-1412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Rounded Rectangle 23"/>
          <p:cNvSpPr/>
          <p:nvPr/>
        </p:nvSpPr>
        <p:spPr>
          <a:xfrm>
            <a:off x="4622092" y="3967437"/>
            <a:ext cx="1833034" cy="2341288"/>
          </a:xfrm>
          <a:prstGeom prst="roundRect">
            <a:avLst>
              <a:gd name="adj" fmla="val 12144"/>
            </a:avLst>
          </a:prstGeom>
          <a:blipFill dpi="0"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r="-33988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Rounded Rectangle 25"/>
          <p:cNvSpPr/>
          <p:nvPr/>
        </p:nvSpPr>
        <p:spPr>
          <a:xfrm>
            <a:off x="6555316" y="1473202"/>
            <a:ext cx="1833034" cy="2341288"/>
          </a:xfrm>
          <a:prstGeom prst="roundRect">
            <a:avLst>
              <a:gd name="adj" fmla="val 12144"/>
            </a:avLst>
          </a:prstGeom>
          <a:blipFill dpi="0"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54155" r="-1859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Rounded Rectangle 26"/>
          <p:cNvSpPr/>
          <p:nvPr/>
        </p:nvSpPr>
        <p:spPr>
          <a:xfrm>
            <a:off x="6555315" y="3967437"/>
            <a:ext cx="1833034" cy="2341288"/>
          </a:xfrm>
          <a:prstGeom prst="roundRect">
            <a:avLst>
              <a:gd name="adj" fmla="val 12144"/>
            </a:avLst>
          </a:prstGeom>
          <a:blipFill dpi="0"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61547" r="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Rectangle 30"/>
          <p:cNvSpPr/>
          <p:nvPr/>
        </p:nvSpPr>
        <p:spPr>
          <a:xfrm>
            <a:off x="655459" y="1397000"/>
            <a:ext cx="7833079" cy="4978400"/>
          </a:xfrm>
          <a:prstGeom prst="rect">
            <a:avLst/>
          </a:prstGeom>
          <a:solidFill>
            <a:schemeClr val="bg1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30" name="Group 29"/>
          <p:cNvGrpSpPr/>
          <p:nvPr/>
        </p:nvGrpSpPr>
        <p:grpSpPr>
          <a:xfrm>
            <a:off x="3153301" y="2485225"/>
            <a:ext cx="2827867" cy="2827867"/>
            <a:chOff x="3153301" y="2400555"/>
            <a:chExt cx="2827867" cy="2827867"/>
          </a:xfrm>
        </p:grpSpPr>
        <p:sp>
          <p:nvSpPr>
            <p:cNvPr id="28" name="Oval 27"/>
            <p:cNvSpPr/>
            <p:nvPr/>
          </p:nvSpPr>
          <p:spPr>
            <a:xfrm>
              <a:off x="3153301" y="2400555"/>
              <a:ext cx="2827867" cy="2827867"/>
            </a:xfrm>
            <a:prstGeom prst="ellipse">
              <a:avLst/>
            </a:prstGeom>
            <a:solidFill>
              <a:srgbClr val="87BD31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Rectangle 28"/>
            <p:cNvSpPr/>
            <p:nvPr/>
          </p:nvSpPr>
          <p:spPr>
            <a:xfrm>
              <a:off x="3369200" y="2798825"/>
              <a:ext cx="2396067" cy="203132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dirty="0"/>
                <a:t>The first stage </a:t>
              </a:r>
              <a:br>
                <a:rPr lang="en-GB" dirty="0"/>
              </a:br>
              <a:r>
                <a:rPr lang="en-GB" dirty="0"/>
                <a:t>in the life cycle of most plants is a seed. </a:t>
              </a:r>
            </a:p>
            <a:p>
              <a:pPr algn="ctr"/>
              <a:r>
                <a:rPr lang="en-GB" dirty="0"/>
                <a:t>Seeds come in all shapes and sizes. Every plant has a different seed. 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89257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Seeds and Bulbs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750885" y="2870200"/>
            <a:ext cx="7632700" cy="3222625"/>
          </a:xfrm>
          <a:prstGeom prst="roundRect">
            <a:avLst>
              <a:gd name="adj" fmla="val 9910"/>
            </a:avLst>
          </a:prstGeom>
          <a:solidFill>
            <a:srgbClr val="B9D2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0125" y="3501196"/>
            <a:ext cx="1883749" cy="201711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855149" y="1323348"/>
            <a:ext cx="752843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Every single seed has the beginnings of a new plant inside it, along with a little store of food to help it grow.</a:t>
            </a:r>
          </a:p>
          <a:p>
            <a:endParaRPr lang="en-GB" dirty="0"/>
          </a:p>
          <a:p>
            <a:r>
              <a:rPr lang="en-GB" dirty="0"/>
              <a:t>When the conditions are right, the seed soaks up water and swells, and the tiny new plant bursts out of its shell. This is called </a:t>
            </a:r>
            <a:r>
              <a:rPr lang="en-GB" b="1" dirty="0"/>
              <a:t>germination</a:t>
            </a:r>
            <a:r>
              <a:rPr lang="en-GB" dirty="0"/>
              <a:t>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016001" y="3044964"/>
            <a:ext cx="1905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Embryo:</a:t>
            </a:r>
          </a:p>
          <a:p>
            <a:r>
              <a:rPr lang="en-GB" dirty="0"/>
              <a:t>The tiny root and shoot which will grow into the adult plant.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016000" y="4789714"/>
            <a:ext cx="1778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Seed Coat:</a:t>
            </a:r>
          </a:p>
          <a:p>
            <a:r>
              <a:rPr lang="en-GB" dirty="0"/>
              <a:t>A tough outer covering.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104464" y="3604349"/>
            <a:ext cx="214206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Food Store:</a:t>
            </a:r>
          </a:p>
          <a:p>
            <a:r>
              <a:rPr lang="en-GB" dirty="0"/>
              <a:t>A store of food for the young plant </a:t>
            </a:r>
            <a:br>
              <a:rPr lang="en-GB" dirty="0"/>
            </a:br>
            <a:r>
              <a:rPr lang="en-GB" dirty="0"/>
              <a:t>to use until it has grown enough to make its own food.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2946402" y="3962400"/>
            <a:ext cx="918389" cy="347133"/>
          </a:xfrm>
          <a:prstGeom prst="straightConnector1">
            <a:avLst/>
          </a:prstGeom>
          <a:ln w="38100">
            <a:solidFill>
              <a:srgbClr val="2CB7B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2794000" y="5045070"/>
            <a:ext cx="1859838" cy="257206"/>
          </a:xfrm>
          <a:prstGeom prst="straightConnector1">
            <a:avLst/>
          </a:prstGeom>
          <a:ln w="38100">
            <a:solidFill>
              <a:srgbClr val="2CB7B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>
            <a:off x="5033394" y="4394200"/>
            <a:ext cx="1071071" cy="521749"/>
          </a:xfrm>
          <a:prstGeom prst="straightConnector1">
            <a:avLst/>
          </a:prstGeom>
          <a:ln w="38100">
            <a:solidFill>
              <a:srgbClr val="2CB7B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78855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Seeds and Bulbs: Germination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755650" y="1413933"/>
            <a:ext cx="2377017" cy="2260600"/>
          </a:xfrm>
          <a:prstGeom prst="round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0392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ounded Rectangle 3"/>
          <p:cNvSpPr/>
          <p:nvPr/>
        </p:nvSpPr>
        <p:spPr>
          <a:xfrm>
            <a:off x="755649" y="3832225"/>
            <a:ext cx="2377017" cy="2260600"/>
          </a:xfrm>
          <a:prstGeom prst="roundRect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ounded Rectangle 6"/>
          <p:cNvSpPr/>
          <p:nvPr/>
        </p:nvSpPr>
        <p:spPr>
          <a:xfrm>
            <a:off x="3387194" y="1413933"/>
            <a:ext cx="2377017" cy="2260600"/>
          </a:xfrm>
          <a:prstGeom prst="roundRect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9612" r="-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ounded Rectangle 7"/>
          <p:cNvSpPr/>
          <p:nvPr/>
        </p:nvSpPr>
        <p:spPr>
          <a:xfrm>
            <a:off x="3387193" y="3832225"/>
            <a:ext cx="2377017" cy="2260600"/>
          </a:xfrm>
          <a:prstGeom prst="roundRect">
            <a:avLst/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4981" r="-29987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ounded Rectangle 9"/>
          <p:cNvSpPr/>
          <p:nvPr/>
        </p:nvSpPr>
        <p:spPr>
          <a:xfrm>
            <a:off x="6010271" y="1413933"/>
            <a:ext cx="2377017" cy="2260600"/>
          </a:xfrm>
          <a:prstGeom prst="roundRect">
            <a:avLst/>
          </a:prstGeom>
          <a:solidFill>
            <a:srgbClr val="87B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ounded Rectangle 10"/>
          <p:cNvSpPr/>
          <p:nvPr/>
        </p:nvSpPr>
        <p:spPr>
          <a:xfrm>
            <a:off x="6010270" y="3832225"/>
            <a:ext cx="2377017" cy="2260600"/>
          </a:xfrm>
          <a:prstGeom prst="roundRect">
            <a:avLst/>
          </a:prstGeom>
          <a:solidFill>
            <a:srgbClr val="87B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4" name="Group 13"/>
          <p:cNvGrpSpPr/>
          <p:nvPr/>
        </p:nvGrpSpPr>
        <p:grpSpPr>
          <a:xfrm>
            <a:off x="6661144" y="4424891"/>
            <a:ext cx="1075267" cy="1075267"/>
            <a:chOff x="6661144" y="4424891"/>
            <a:chExt cx="1075267" cy="1075267"/>
          </a:xfrm>
        </p:grpSpPr>
        <p:sp>
          <p:nvSpPr>
            <p:cNvPr id="12" name="Oval 11"/>
            <p:cNvSpPr/>
            <p:nvPr/>
          </p:nvSpPr>
          <p:spPr>
            <a:xfrm>
              <a:off x="6661144" y="4424891"/>
              <a:ext cx="1075267" cy="1075267"/>
            </a:xfrm>
            <a:prstGeom prst="ellipse">
              <a:avLst/>
            </a:prstGeom>
            <a:solidFill>
              <a:srgbClr val="87BD31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Isosceles Triangle 12"/>
            <p:cNvSpPr/>
            <p:nvPr/>
          </p:nvSpPr>
          <p:spPr>
            <a:xfrm rot="5400000">
              <a:off x="6859318" y="4723608"/>
              <a:ext cx="851958" cy="477831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Rectangle 14"/>
          <p:cNvSpPr/>
          <p:nvPr/>
        </p:nvSpPr>
        <p:spPr>
          <a:xfrm>
            <a:off x="6055777" y="1921400"/>
            <a:ext cx="2286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/>
              <a:t>Click the button below to find out more about germination.</a:t>
            </a:r>
          </a:p>
        </p:txBody>
      </p:sp>
      <p:sp>
        <p:nvSpPr>
          <p:cNvPr id="16" name="Oval 15">
            <a:hlinkClick r:id="rId6"/>
          </p:cNvPr>
          <p:cNvSpPr/>
          <p:nvPr/>
        </p:nvSpPr>
        <p:spPr>
          <a:xfrm>
            <a:off x="6638919" y="4401078"/>
            <a:ext cx="1136650" cy="1136650"/>
          </a:xfrm>
          <a:prstGeom prst="ellipse">
            <a:avLst/>
          </a:prstGeom>
          <a:solidFill>
            <a:srgbClr val="18A0DB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7492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5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5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7" grpId="0" animBg="1"/>
      <p:bldP spid="8" grpId="0" animBg="1"/>
      <p:bldP spid="10" grpId="0" animBg="1"/>
      <p:bldP spid="11" grpId="0" animBg="1"/>
      <p:bldP spid="15" grpId="0"/>
      <p:bldP spid="1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750885" y="1473202"/>
            <a:ext cx="7632700" cy="4619624"/>
          </a:xfrm>
          <a:prstGeom prst="roundRect">
            <a:avLst>
              <a:gd name="adj" fmla="val 7271"/>
            </a:avLst>
          </a:prstGeom>
          <a:solidFill>
            <a:srgbClr val="B9D2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Seeds and Bulbs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2165" y="2574549"/>
            <a:ext cx="1980641" cy="311912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944881" y="1631018"/>
            <a:ext cx="2265680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en-US" dirty="0"/>
              <a:t>Some plants grow first from a seed, and then develop </a:t>
            </a:r>
            <a:br>
              <a:rPr lang="en-GB" altLang="en-US" dirty="0"/>
            </a:br>
            <a:r>
              <a:rPr lang="en-GB" altLang="en-US" dirty="0"/>
              <a:t>a bulb that helps them to grow back year after year.</a:t>
            </a:r>
          </a:p>
          <a:p>
            <a:r>
              <a:rPr lang="en-GB" altLang="en-US" dirty="0"/>
              <a:t> </a:t>
            </a:r>
          </a:p>
          <a:p>
            <a:r>
              <a:rPr lang="en-GB" altLang="en-US" dirty="0"/>
              <a:t>A bulb lets the plant rest underground over the winter when it is too cold, then grow back later in the year when conditions </a:t>
            </a:r>
            <a:br>
              <a:rPr lang="en-GB" altLang="en-US" dirty="0"/>
            </a:br>
            <a:r>
              <a:rPr lang="en-GB" altLang="en-US" dirty="0"/>
              <a:t>are right. </a:t>
            </a:r>
          </a:p>
        </p:txBody>
      </p:sp>
      <p:sp>
        <p:nvSpPr>
          <p:cNvPr id="8" name="Rectangle 7"/>
          <p:cNvSpPr/>
          <p:nvPr/>
        </p:nvSpPr>
        <p:spPr>
          <a:xfrm>
            <a:off x="3504248" y="1648168"/>
            <a:ext cx="1737429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en-GB" altLang="en-US" b="1" dirty="0"/>
              <a:t>Flower Bud:</a:t>
            </a:r>
          </a:p>
          <a:p>
            <a:pPr>
              <a:spcBef>
                <a:spcPct val="0"/>
              </a:spcBef>
            </a:pPr>
            <a:r>
              <a:rPr lang="en-GB" altLang="en-US" dirty="0"/>
              <a:t>Future flower stored inside the bulb for protection.</a:t>
            </a:r>
          </a:p>
        </p:txBody>
      </p:sp>
      <p:sp>
        <p:nvSpPr>
          <p:cNvPr id="9" name="Rectangle 8"/>
          <p:cNvSpPr/>
          <p:nvPr/>
        </p:nvSpPr>
        <p:spPr>
          <a:xfrm>
            <a:off x="6633281" y="1700068"/>
            <a:ext cx="173742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en-GB" altLang="en-US" b="1" dirty="0"/>
              <a:t>Tunic:</a:t>
            </a:r>
          </a:p>
          <a:p>
            <a:pPr>
              <a:spcBef>
                <a:spcPct val="0"/>
              </a:spcBef>
            </a:pPr>
            <a:r>
              <a:rPr lang="en-GB" altLang="en-US" dirty="0"/>
              <a:t>A papery </a:t>
            </a:r>
            <a:br>
              <a:rPr lang="en-GB" altLang="en-US" dirty="0"/>
            </a:br>
            <a:r>
              <a:rPr lang="en-GB" altLang="en-US" dirty="0"/>
              <a:t>outer covering.</a:t>
            </a:r>
          </a:p>
        </p:txBody>
      </p:sp>
      <p:sp>
        <p:nvSpPr>
          <p:cNvPr id="10" name="Rectangle 9"/>
          <p:cNvSpPr/>
          <p:nvPr/>
        </p:nvSpPr>
        <p:spPr>
          <a:xfrm>
            <a:off x="6667794" y="3265865"/>
            <a:ext cx="144171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en-GB" altLang="en-US" b="1" dirty="0"/>
              <a:t>Scales:</a:t>
            </a:r>
          </a:p>
          <a:p>
            <a:pPr>
              <a:spcBef>
                <a:spcPct val="0"/>
              </a:spcBef>
            </a:pPr>
            <a:r>
              <a:rPr lang="en-GB" altLang="en-US" dirty="0"/>
              <a:t>Thick leaves that store the food.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504248" y="4858763"/>
            <a:ext cx="111637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en-GB" altLang="en-US" b="1" dirty="0"/>
              <a:t>Roots</a:t>
            </a:r>
            <a:endParaRPr lang="en-GB" altLang="en-US" dirty="0"/>
          </a:p>
        </p:txBody>
      </p:sp>
      <p:sp>
        <p:nvSpPr>
          <p:cNvPr id="12" name="Rectangle 11"/>
          <p:cNvSpPr/>
          <p:nvPr/>
        </p:nvSpPr>
        <p:spPr>
          <a:xfrm>
            <a:off x="6948241" y="5154726"/>
            <a:ext cx="111637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en-GB" altLang="en-US" b="1" dirty="0"/>
              <a:t>Stem</a:t>
            </a:r>
            <a:endParaRPr lang="en-GB" altLang="en-US" dirty="0"/>
          </a:p>
        </p:txBody>
      </p:sp>
      <p:cxnSp>
        <p:nvCxnSpPr>
          <p:cNvPr id="13" name="Straight Arrow Connector 12"/>
          <p:cNvCxnSpPr/>
          <p:nvPr/>
        </p:nvCxnSpPr>
        <p:spPr>
          <a:xfrm flipH="1" flipV="1">
            <a:off x="6004560" y="5228095"/>
            <a:ext cx="908445" cy="102830"/>
          </a:xfrm>
          <a:prstGeom prst="straightConnector1">
            <a:avLst/>
          </a:prstGeom>
          <a:ln w="38100">
            <a:solidFill>
              <a:srgbClr val="2CB7B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4313003" y="5043429"/>
            <a:ext cx="601309" cy="366038"/>
          </a:xfrm>
          <a:prstGeom prst="straightConnector1">
            <a:avLst/>
          </a:prstGeom>
          <a:ln w="38100">
            <a:solidFill>
              <a:srgbClr val="2CB7B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4787212" y="2959036"/>
            <a:ext cx="824375" cy="823978"/>
          </a:xfrm>
          <a:prstGeom prst="straightConnector1">
            <a:avLst/>
          </a:prstGeom>
          <a:ln w="38100">
            <a:solidFill>
              <a:srgbClr val="2CB7B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>
            <a:off x="5905274" y="2399582"/>
            <a:ext cx="715132" cy="971443"/>
          </a:xfrm>
          <a:prstGeom prst="straightConnector1">
            <a:avLst/>
          </a:prstGeom>
          <a:ln w="38100">
            <a:solidFill>
              <a:srgbClr val="2CB7B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H="1">
            <a:off x="6128872" y="3534659"/>
            <a:ext cx="453934" cy="599450"/>
          </a:xfrm>
          <a:prstGeom prst="straightConnector1">
            <a:avLst/>
          </a:prstGeom>
          <a:ln w="38100">
            <a:solidFill>
              <a:srgbClr val="2CB7B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98979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dirty="0"/>
              <a:t>Seeds and Bulbs</a:t>
            </a:r>
            <a:endParaRPr lang="en-GB" dirty="0"/>
          </a:p>
        </p:txBody>
      </p:sp>
      <p:sp>
        <p:nvSpPr>
          <p:cNvPr id="3" name="Rounded Rectangle 2"/>
          <p:cNvSpPr/>
          <p:nvPr/>
        </p:nvSpPr>
        <p:spPr>
          <a:xfrm>
            <a:off x="755650" y="1696720"/>
            <a:ext cx="3714750" cy="1390221"/>
          </a:xfrm>
          <a:prstGeom prst="roundRect">
            <a:avLst/>
          </a:prstGeom>
          <a:solidFill>
            <a:srgbClr val="87B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/>
          <p:cNvSpPr/>
          <p:nvPr/>
        </p:nvSpPr>
        <p:spPr>
          <a:xfrm>
            <a:off x="860425" y="2068663"/>
            <a:ext cx="33223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en-US" dirty="0"/>
              <a:t>Here are some common plants that grow from bulbs.</a:t>
            </a:r>
          </a:p>
        </p:txBody>
      </p:sp>
      <p:grpSp>
        <p:nvGrpSpPr>
          <p:cNvPr id="30" name="Group 29"/>
          <p:cNvGrpSpPr/>
          <p:nvPr/>
        </p:nvGrpSpPr>
        <p:grpSpPr>
          <a:xfrm>
            <a:off x="755650" y="3199662"/>
            <a:ext cx="3714750" cy="1390221"/>
            <a:chOff x="755650" y="3199662"/>
            <a:chExt cx="3714750" cy="1390221"/>
          </a:xfrm>
        </p:grpSpPr>
        <p:sp>
          <p:nvSpPr>
            <p:cNvPr id="4" name="Rounded Rectangle 3"/>
            <p:cNvSpPr/>
            <p:nvPr/>
          </p:nvSpPr>
          <p:spPr>
            <a:xfrm>
              <a:off x="755650" y="3199662"/>
              <a:ext cx="3714750" cy="1390221"/>
            </a:xfrm>
            <a:prstGeom prst="roundRect">
              <a:avLst/>
            </a:prstGeom>
            <a:blipFill dpi="0"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t="-19682" b="-27946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14" name="Group 13"/>
            <p:cNvGrpSpPr/>
            <p:nvPr/>
          </p:nvGrpSpPr>
          <p:grpSpPr>
            <a:xfrm>
              <a:off x="755650" y="4064000"/>
              <a:ext cx="1398271" cy="525882"/>
              <a:chOff x="755650" y="4064000"/>
              <a:chExt cx="1398271" cy="525882"/>
            </a:xfrm>
          </p:grpSpPr>
          <p:sp>
            <p:nvSpPr>
              <p:cNvPr id="12" name="Rounded Rectangle 11"/>
              <p:cNvSpPr/>
              <p:nvPr/>
            </p:nvSpPr>
            <p:spPr>
              <a:xfrm>
                <a:off x="755650" y="4064000"/>
                <a:ext cx="1398270" cy="525882"/>
              </a:xfrm>
              <a:prstGeom prst="roundRect">
                <a:avLst>
                  <a:gd name="adj" fmla="val 43859"/>
                </a:avLst>
              </a:prstGeom>
              <a:solidFill>
                <a:srgbClr val="87BD3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3" name="Rectangle 12"/>
              <p:cNvSpPr/>
              <p:nvPr/>
            </p:nvSpPr>
            <p:spPr>
              <a:xfrm>
                <a:off x="755651" y="4147355"/>
                <a:ext cx="1398270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GB" altLang="en-US" dirty="0"/>
                  <a:t>Daffodils</a:t>
                </a:r>
                <a:endParaRPr lang="en-GB" dirty="0"/>
              </a:p>
            </p:txBody>
          </p:sp>
        </p:grpSp>
      </p:grpSp>
      <p:grpSp>
        <p:nvGrpSpPr>
          <p:cNvPr id="31" name="Group 30"/>
          <p:cNvGrpSpPr/>
          <p:nvPr/>
        </p:nvGrpSpPr>
        <p:grpSpPr>
          <a:xfrm>
            <a:off x="755649" y="4702604"/>
            <a:ext cx="3714751" cy="1400381"/>
            <a:chOff x="755649" y="4702604"/>
            <a:chExt cx="3714751" cy="1400381"/>
          </a:xfrm>
        </p:grpSpPr>
        <p:sp>
          <p:nvSpPr>
            <p:cNvPr id="5" name="Rounded Rectangle 4"/>
            <p:cNvSpPr/>
            <p:nvPr/>
          </p:nvSpPr>
          <p:spPr>
            <a:xfrm flipH="1">
              <a:off x="755650" y="4702604"/>
              <a:ext cx="3714750" cy="1390221"/>
            </a:xfrm>
            <a:prstGeom prst="roundRect">
              <a:avLst/>
            </a:prstGeom>
            <a:blipFill dpi="0"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t="-20356" b="-21422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18" name="Group 17"/>
            <p:cNvGrpSpPr/>
            <p:nvPr/>
          </p:nvGrpSpPr>
          <p:grpSpPr>
            <a:xfrm>
              <a:off x="755649" y="5577103"/>
              <a:ext cx="1398271" cy="525882"/>
              <a:chOff x="755650" y="4064000"/>
              <a:chExt cx="1398271" cy="525882"/>
            </a:xfrm>
          </p:grpSpPr>
          <p:sp>
            <p:nvSpPr>
              <p:cNvPr id="19" name="Rounded Rectangle 18"/>
              <p:cNvSpPr/>
              <p:nvPr/>
            </p:nvSpPr>
            <p:spPr>
              <a:xfrm>
                <a:off x="755650" y="4064000"/>
                <a:ext cx="1398270" cy="525882"/>
              </a:xfrm>
              <a:prstGeom prst="roundRect">
                <a:avLst>
                  <a:gd name="adj" fmla="val 43859"/>
                </a:avLst>
              </a:prstGeom>
              <a:solidFill>
                <a:srgbClr val="87BD3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0" name="Rectangle 19"/>
              <p:cNvSpPr/>
              <p:nvPr/>
            </p:nvSpPr>
            <p:spPr>
              <a:xfrm>
                <a:off x="755651" y="4147355"/>
                <a:ext cx="1398270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GB" altLang="en-US" dirty="0"/>
                  <a:t>Snowdrops</a:t>
                </a:r>
                <a:endParaRPr lang="en-GB" dirty="0"/>
              </a:p>
            </p:txBody>
          </p:sp>
        </p:grpSp>
      </p:grpSp>
      <p:grpSp>
        <p:nvGrpSpPr>
          <p:cNvPr id="34" name="Group 33"/>
          <p:cNvGrpSpPr/>
          <p:nvPr/>
        </p:nvGrpSpPr>
        <p:grpSpPr>
          <a:xfrm>
            <a:off x="4683760" y="1696719"/>
            <a:ext cx="3724910" cy="1391183"/>
            <a:chOff x="4683760" y="1696719"/>
            <a:chExt cx="3724910" cy="1391183"/>
          </a:xfrm>
        </p:grpSpPr>
        <p:sp>
          <p:nvSpPr>
            <p:cNvPr id="8" name="Rounded Rectangle 7"/>
            <p:cNvSpPr/>
            <p:nvPr/>
          </p:nvSpPr>
          <p:spPr>
            <a:xfrm>
              <a:off x="4683760" y="1696719"/>
              <a:ext cx="3714750" cy="1390221"/>
            </a:xfrm>
            <a:prstGeom prst="roundRect">
              <a:avLst/>
            </a:prstGeom>
            <a:blipFill dpi="0"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t="-22653" b="-22777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21" name="Group 20"/>
            <p:cNvGrpSpPr/>
            <p:nvPr/>
          </p:nvGrpSpPr>
          <p:grpSpPr>
            <a:xfrm>
              <a:off x="7010399" y="2562020"/>
              <a:ext cx="1398271" cy="525882"/>
              <a:chOff x="755650" y="4064000"/>
              <a:chExt cx="1398271" cy="525882"/>
            </a:xfrm>
          </p:grpSpPr>
          <p:sp>
            <p:nvSpPr>
              <p:cNvPr id="22" name="Rounded Rectangle 21"/>
              <p:cNvSpPr/>
              <p:nvPr/>
            </p:nvSpPr>
            <p:spPr>
              <a:xfrm>
                <a:off x="755650" y="4064000"/>
                <a:ext cx="1398270" cy="525882"/>
              </a:xfrm>
              <a:prstGeom prst="roundRect">
                <a:avLst>
                  <a:gd name="adj" fmla="val 43859"/>
                </a:avLst>
              </a:prstGeom>
              <a:solidFill>
                <a:srgbClr val="87BD3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3" name="Rectangle 22"/>
              <p:cNvSpPr/>
              <p:nvPr/>
            </p:nvSpPr>
            <p:spPr>
              <a:xfrm>
                <a:off x="755651" y="4147355"/>
                <a:ext cx="1398270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GB" altLang="en-US" dirty="0"/>
                  <a:t>Lilies</a:t>
                </a:r>
                <a:endParaRPr lang="en-GB" dirty="0"/>
              </a:p>
            </p:txBody>
          </p:sp>
        </p:grpSp>
      </p:grpSp>
      <p:grpSp>
        <p:nvGrpSpPr>
          <p:cNvPr id="33" name="Group 32"/>
          <p:cNvGrpSpPr/>
          <p:nvPr/>
        </p:nvGrpSpPr>
        <p:grpSpPr>
          <a:xfrm>
            <a:off x="4683760" y="3199661"/>
            <a:ext cx="3714750" cy="1390221"/>
            <a:chOff x="4683760" y="3199661"/>
            <a:chExt cx="3714750" cy="1390221"/>
          </a:xfrm>
        </p:grpSpPr>
        <p:sp>
          <p:nvSpPr>
            <p:cNvPr id="9" name="Rounded Rectangle 8"/>
            <p:cNvSpPr/>
            <p:nvPr/>
          </p:nvSpPr>
          <p:spPr>
            <a:xfrm>
              <a:off x="4683760" y="3199661"/>
              <a:ext cx="3714750" cy="1390221"/>
            </a:xfrm>
            <a:prstGeom prst="roundRect">
              <a:avLst/>
            </a:prstGeom>
            <a:blipFill dpi="0"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t="-11642" b="-26483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24" name="Group 23"/>
            <p:cNvGrpSpPr/>
            <p:nvPr/>
          </p:nvGrpSpPr>
          <p:grpSpPr>
            <a:xfrm>
              <a:off x="7000238" y="4064000"/>
              <a:ext cx="1398271" cy="525882"/>
              <a:chOff x="755650" y="4064000"/>
              <a:chExt cx="1398271" cy="525882"/>
            </a:xfrm>
          </p:grpSpPr>
          <p:sp>
            <p:nvSpPr>
              <p:cNvPr id="25" name="Rounded Rectangle 24"/>
              <p:cNvSpPr/>
              <p:nvPr/>
            </p:nvSpPr>
            <p:spPr>
              <a:xfrm>
                <a:off x="755650" y="4064000"/>
                <a:ext cx="1398270" cy="525882"/>
              </a:xfrm>
              <a:prstGeom prst="roundRect">
                <a:avLst>
                  <a:gd name="adj" fmla="val 43859"/>
                </a:avLst>
              </a:prstGeom>
              <a:solidFill>
                <a:srgbClr val="87BD3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6" name="Rectangle 25"/>
              <p:cNvSpPr/>
              <p:nvPr/>
            </p:nvSpPr>
            <p:spPr>
              <a:xfrm>
                <a:off x="755651" y="4147355"/>
                <a:ext cx="1398270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GB" altLang="en-US" dirty="0"/>
                  <a:t>Allium</a:t>
                </a:r>
                <a:endParaRPr lang="en-GB" dirty="0"/>
              </a:p>
            </p:txBody>
          </p:sp>
        </p:grpSp>
      </p:grpSp>
      <p:grpSp>
        <p:nvGrpSpPr>
          <p:cNvPr id="32" name="Group 31"/>
          <p:cNvGrpSpPr/>
          <p:nvPr/>
        </p:nvGrpSpPr>
        <p:grpSpPr>
          <a:xfrm>
            <a:off x="4683760" y="4702603"/>
            <a:ext cx="3714750" cy="1416189"/>
            <a:chOff x="4683760" y="4702603"/>
            <a:chExt cx="3714750" cy="1416189"/>
          </a:xfrm>
        </p:grpSpPr>
        <p:sp>
          <p:nvSpPr>
            <p:cNvPr id="10" name="Rounded Rectangle 9"/>
            <p:cNvSpPr/>
            <p:nvPr/>
          </p:nvSpPr>
          <p:spPr>
            <a:xfrm>
              <a:off x="4683760" y="4702603"/>
              <a:ext cx="3714750" cy="1390221"/>
            </a:xfrm>
            <a:prstGeom prst="roundRect">
              <a:avLst/>
            </a:prstGeom>
            <a:blipFill dpi="0"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t="-13776" b="-2580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27" name="Group 26"/>
            <p:cNvGrpSpPr/>
            <p:nvPr/>
          </p:nvGrpSpPr>
          <p:grpSpPr>
            <a:xfrm>
              <a:off x="7000239" y="5592910"/>
              <a:ext cx="1398271" cy="525882"/>
              <a:chOff x="755650" y="4064000"/>
              <a:chExt cx="1398271" cy="525882"/>
            </a:xfrm>
          </p:grpSpPr>
          <p:sp>
            <p:nvSpPr>
              <p:cNvPr id="28" name="Rounded Rectangle 27"/>
              <p:cNvSpPr/>
              <p:nvPr/>
            </p:nvSpPr>
            <p:spPr>
              <a:xfrm>
                <a:off x="755650" y="4064000"/>
                <a:ext cx="1398270" cy="525882"/>
              </a:xfrm>
              <a:prstGeom prst="roundRect">
                <a:avLst>
                  <a:gd name="adj" fmla="val 43859"/>
                </a:avLst>
              </a:prstGeom>
              <a:solidFill>
                <a:srgbClr val="87BD3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9" name="Rectangle 28"/>
              <p:cNvSpPr/>
              <p:nvPr/>
            </p:nvSpPr>
            <p:spPr>
              <a:xfrm>
                <a:off x="755651" y="4147355"/>
                <a:ext cx="1398270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GB" altLang="en-US" dirty="0"/>
                  <a:t>Tulips</a:t>
                </a:r>
                <a:endParaRPr lang="en-GB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144082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Twinkl Template">
      <a:dk1>
        <a:srgbClr val="1C1C1C"/>
      </a:dk1>
      <a:lt1>
        <a:sysClr val="window" lastClr="FFFFFF"/>
      </a:lt1>
      <a:dk2>
        <a:srgbClr val="4A4A4A"/>
      </a:dk2>
      <a:lt2>
        <a:srgbClr val="F4F2F2"/>
      </a:lt2>
      <a:accent1>
        <a:srgbClr val="E34192"/>
      </a:accent1>
      <a:accent2>
        <a:srgbClr val="EB8634"/>
      </a:accent2>
      <a:accent3>
        <a:srgbClr val="E6C734"/>
      </a:accent3>
      <a:accent4>
        <a:srgbClr val="79AD42"/>
      </a:accent4>
      <a:accent5>
        <a:srgbClr val="23A7F9"/>
      </a:accent5>
      <a:accent6>
        <a:srgbClr val="954EBE"/>
      </a:accent6>
      <a:hlink>
        <a:srgbClr val="23A7F9"/>
      </a:hlink>
      <a:folHlink>
        <a:srgbClr val="757070"/>
      </a:folHlink>
    </a:clrScheme>
    <a:fontScheme name="Custom 1">
      <a:majorFont>
        <a:latin typeface="Twinkl Sb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8A0DB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lanIt Presentation Template" id="{0A3B8BFC-E9F1-4474-9F7B-AFB6884062FA}" vid="{9CC7331F-4C01-4F4C-8DFE-D4DCB177AEB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217</TotalTime>
  <Words>536</Words>
  <Application>Microsoft Macintosh PowerPoint</Application>
  <PresentationFormat>On-screen Show (4:3)</PresentationFormat>
  <Paragraphs>98</Paragraphs>
  <Slides>26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5" baseType="lpstr">
      <vt:lpstr>Tuffy-TTF</vt:lpstr>
      <vt:lpstr>Tuffy</vt:lpstr>
      <vt:lpstr>Twinkl SemiBold</vt:lpstr>
      <vt:lpstr>Arial</vt:lpstr>
      <vt:lpstr>BPreplay</vt:lpstr>
      <vt:lpstr>Twinkl</vt:lpstr>
      <vt:lpstr>Twinkl Sb</vt:lpstr>
      <vt:lpstr>Calibri</vt:lpstr>
      <vt:lpstr>Office Theme</vt:lpstr>
      <vt:lpstr>Science</vt:lpstr>
      <vt:lpstr>PowerPoint Presentation</vt:lpstr>
      <vt:lpstr>PowerPoint Presentation</vt:lpstr>
      <vt:lpstr>PowerPoint Presentation</vt:lpstr>
      <vt:lpstr>Seeds and Bulbs</vt:lpstr>
      <vt:lpstr>Seeds and Bulbs</vt:lpstr>
      <vt:lpstr>Seeds and Bulbs: Germination</vt:lpstr>
      <vt:lpstr>Seeds and Bulbs</vt:lpstr>
      <vt:lpstr>Seeds and Bulbs</vt:lpstr>
      <vt:lpstr>Seed or Bulb? Quiz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Philip Tinkler</dc:creator>
  <cp:lastModifiedBy>Adam Robertson | Blumilk</cp:lastModifiedBy>
  <cp:revision>23</cp:revision>
  <dcterms:created xsi:type="dcterms:W3CDTF">2019-01-16T13:14:16Z</dcterms:created>
  <dcterms:modified xsi:type="dcterms:W3CDTF">2020-05-28T17:49:34Z</dcterms:modified>
</cp:coreProperties>
</file>