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8"/>
  </p:notesMasterIdLst>
  <p:handoutMasterIdLst>
    <p:handoutMasterId r:id="rId9"/>
  </p:handoutMasterIdLst>
  <p:sldIdLst>
    <p:sldId id="258" r:id="rId2"/>
    <p:sldId id="274" r:id="rId3"/>
    <p:sldId id="275" r:id="rId4"/>
    <p:sldId id="276" r:id="rId5"/>
    <p:sldId id="277" r:id="rId6"/>
    <p:sldId id="267" r:id="rId7"/>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Twinkl" pitchFamily="2" charset="0"/>
      <p:regular r:id="rId14"/>
      <p:bold r:id="rId15"/>
    </p:embeddedFont>
    <p:embeddedFont>
      <p:font typeface="Sassoon Infant Rg" panose="02000503030000020003" pitchFamily="50" charset="0"/>
      <p:regular r:id="rId16"/>
      <p:bold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C7DD"/>
    <a:srgbClr val="72A8CA"/>
    <a:srgbClr val="18A0DB"/>
    <a:srgbClr val="DE1E5A"/>
    <a:srgbClr val="BC0105"/>
    <a:srgbClr val="4DB1E3"/>
    <a:srgbClr val="80C1EB"/>
    <a:srgbClr val="ACDDFC"/>
    <a:srgbClr val="FFFFFF"/>
    <a:srgbClr val="4AA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p:scale>
          <a:sx n="100" d="100"/>
          <a:sy n="100" d="100"/>
        </p:scale>
        <p:origin x="534" y="21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08/04/2019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08/04/2019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Content Placeholder 11"/>
          <p:cNvSpPr>
            <a:spLocks noGrp="1"/>
          </p:cNvSpPr>
          <p:nvPr>
            <p:ph idx="1"/>
          </p:nvPr>
        </p:nvSpPr>
        <p:spPr>
          <a:xfrm>
            <a:off x="755651" y="1513946"/>
            <a:ext cx="7632700" cy="4578880"/>
          </a:xfrm>
        </p:spPr>
        <p:txBody>
          <a:bodyPr lIns="0" tIns="0" rIns="0" bIns="0"/>
          <a:lstStyle>
            <a:lvl1pPr marL="0" indent="0">
              <a:buNone/>
              <a:defRPr baseline="0"/>
            </a:lvl1pPr>
          </a:lstStyle>
          <a:p>
            <a:r>
              <a:rPr lang="en-GB" dirty="0"/>
              <a:t>Click to edit Master text styles</a:t>
            </a:r>
          </a:p>
        </p:txBody>
      </p:sp>
    </p:spTree>
    <p:extLst>
      <p:ext uri="{BB962C8B-B14F-4D97-AF65-F5344CB8AC3E}">
        <p14:creationId xmlns:p14="http://schemas.microsoft.com/office/powerpoint/2010/main" val="3210901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 id="2147483668" r:id="rId6"/>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0"/>
          <p:cNvSpPr>
            <a:spLocks noGrp="1"/>
          </p:cNvSpPr>
          <p:nvPr>
            <p:ph type="title"/>
          </p:nvPr>
        </p:nvSpPr>
        <p:spPr>
          <a:xfrm>
            <a:off x="457200" y="479425"/>
            <a:ext cx="8220075" cy="993775"/>
          </a:xfrm>
        </p:spPr>
        <p:txBody>
          <a:bodyPr/>
          <a:lstStyle/>
          <a:p>
            <a:pPr eaLnBrk="1" hangingPunct="1"/>
            <a:r>
              <a:rPr lang="en-GB" altLang="en-US"/>
              <a:t>What Is Earth Day?</a:t>
            </a:r>
          </a:p>
        </p:txBody>
      </p:sp>
      <p:sp>
        <p:nvSpPr>
          <p:cNvPr id="3" name="Oval 2"/>
          <p:cNvSpPr/>
          <p:nvPr/>
        </p:nvSpPr>
        <p:spPr>
          <a:xfrm>
            <a:off x="3062288" y="1557338"/>
            <a:ext cx="3003550" cy="300355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413" name="Rectangle 3"/>
          <p:cNvSpPr>
            <a:spLocks noChangeArrowheads="1"/>
          </p:cNvSpPr>
          <p:nvPr/>
        </p:nvSpPr>
        <p:spPr bwMode="auto">
          <a:xfrm>
            <a:off x="671513" y="4797425"/>
            <a:ext cx="7766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dirty="0">
                <a:solidFill>
                  <a:schemeClr val="tx1"/>
                </a:solidFill>
                <a:latin typeface="+mn-lt"/>
                <a:cs typeface="Arial" panose="020B0604020202020204" pitchFamily="34" charset="0"/>
              </a:rPr>
              <a:t>The first Earth Day was held on April 22, 1970. Earth Day was founded to help people consider their actions and how they affect the Earth and our world. The purpose of Earth Day is to continue helping people think about how to protect and care for our Earth.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4111" y="1952626"/>
            <a:ext cx="2215777" cy="2212974"/>
          </a:xfrm>
          <a:prstGeom prst="rect">
            <a:avLst/>
          </a:prstGeom>
        </p:spPr>
      </p:pic>
    </p:spTree>
    <p:extLst>
      <p:ext uri="{BB962C8B-B14F-4D97-AF65-F5344CB8AC3E}">
        <p14:creationId xmlns:p14="http://schemas.microsoft.com/office/powerpoint/2010/main" val="142978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5591175" y="2557463"/>
            <a:ext cx="2714625" cy="271621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8435" name="Title 1"/>
          <p:cNvSpPr>
            <a:spLocks noGrp="1"/>
          </p:cNvSpPr>
          <p:nvPr>
            <p:ph type="title"/>
          </p:nvPr>
        </p:nvSpPr>
        <p:spPr>
          <a:xfrm>
            <a:off x="457200" y="479425"/>
            <a:ext cx="8220075" cy="993775"/>
          </a:xfrm>
        </p:spPr>
        <p:txBody>
          <a:bodyPr/>
          <a:lstStyle/>
          <a:p>
            <a:pPr eaLnBrk="1" hangingPunct="1"/>
            <a:r>
              <a:rPr lang="en-GB" altLang="en-US"/>
              <a:t>How Has Earth Day Helped Us?</a:t>
            </a: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6092" t="1024" r="-1877" b="-14880"/>
          <a:stretch/>
        </p:blipFill>
        <p:spPr>
          <a:xfrm>
            <a:off x="5591174" y="2557463"/>
            <a:ext cx="2714625" cy="2716212"/>
          </a:xfrm>
          <a:prstGeom prst="ellipse">
            <a:avLst/>
          </a:prstGeom>
          <a:noFill/>
        </p:spPr>
      </p:pic>
      <p:sp>
        <p:nvSpPr>
          <p:cNvPr id="18437" name="Rectangle 9"/>
          <p:cNvSpPr>
            <a:spLocks noChangeArrowheads="1"/>
          </p:cNvSpPr>
          <p:nvPr/>
        </p:nvSpPr>
        <p:spPr bwMode="auto">
          <a:xfrm>
            <a:off x="635000" y="1473200"/>
            <a:ext cx="7670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dirty="0">
                <a:solidFill>
                  <a:schemeClr val="tx1"/>
                </a:solidFill>
                <a:latin typeface="+mn-lt"/>
                <a:cs typeface="Arial" panose="020B0604020202020204" pitchFamily="34" charset="0"/>
              </a:rPr>
              <a:t>Giving people a chance to talk about how to take care of our Earth and be more aware of our actions has led to:</a:t>
            </a:r>
          </a:p>
        </p:txBody>
      </p:sp>
      <p:sp>
        <p:nvSpPr>
          <p:cNvPr id="11" name="Rounded Rectangle 10"/>
          <p:cNvSpPr/>
          <p:nvPr/>
        </p:nvSpPr>
        <p:spPr>
          <a:xfrm>
            <a:off x="755650" y="2301875"/>
            <a:ext cx="4533900" cy="666750"/>
          </a:xfrm>
          <a:prstGeom prst="roundRect">
            <a:avLst/>
          </a:prstGeom>
          <a:solidFill>
            <a:srgbClr val="A3C7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solidFill>
                  <a:schemeClr val="tx1"/>
                </a:solidFill>
                <a:ea typeface="Arial" pitchFamily="-101" charset="0"/>
                <a:cs typeface="Arial" pitchFamily="-101" charset="0"/>
              </a:rPr>
              <a:t>The formation of the Environmental Protection Agency</a:t>
            </a:r>
            <a:endParaRPr lang="en-GB" dirty="0">
              <a:solidFill>
                <a:schemeClr val="tx1"/>
              </a:solidFill>
            </a:endParaRPr>
          </a:p>
        </p:txBody>
      </p:sp>
      <p:sp>
        <p:nvSpPr>
          <p:cNvPr id="12" name="Rounded Rectangle 11"/>
          <p:cNvSpPr/>
          <p:nvPr/>
        </p:nvSpPr>
        <p:spPr>
          <a:xfrm>
            <a:off x="755650" y="3059113"/>
            <a:ext cx="4533900" cy="666750"/>
          </a:xfrm>
          <a:prstGeom prst="roundRect">
            <a:avLst/>
          </a:prstGeom>
          <a:solidFill>
            <a:srgbClr val="AFD2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solidFill>
                  <a:schemeClr val="tx1"/>
                </a:solidFill>
                <a:ea typeface="Arial" pitchFamily="-101" charset="0"/>
                <a:cs typeface="Arial" pitchFamily="-101" charset="0"/>
              </a:rPr>
              <a:t>The Clean Air Act</a:t>
            </a:r>
            <a:endParaRPr lang="en-GB" dirty="0">
              <a:solidFill>
                <a:schemeClr val="tx1"/>
              </a:solidFill>
            </a:endParaRPr>
          </a:p>
        </p:txBody>
      </p:sp>
      <p:sp>
        <p:nvSpPr>
          <p:cNvPr id="13" name="Rounded Rectangle 12"/>
          <p:cNvSpPr/>
          <p:nvPr/>
        </p:nvSpPr>
        <p:spPr>
          <a:xfrm>
            <a:off x="755650" y="3832225"/>
            <a:ext cx="4533900" cy="668338"/>
          </a:xfrm>
          <a:prstGeom prst="roundRect">
            <a:avLst/>
          </a:prstGeom>
          <a:solidFill>
            <a:srgbClr val="A3C7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solidFill>
                  <a:schemeClr val="tx1"/>
                </a:solidFill>
                <a:ea typeface="Arial" pitchFamily="-101" charset="0"/>
                <a:cs typeface="Arial" pitchFamily="-101" charset="0"/>
              </a:rPr>
              <a:t>The Clean Water Act</a:t>
            </a:r>
            <a:endParaRPr lang="en-GB" dirty="0">
              <a:solidFill>
                <a:schemeClr val="tx1"/>
              </a:solidFill>
            </a:endParaRPr>
          </a:p>
        </p:txBody>
      </p:sp>
      <p:sp>
        <p:nvSpPr>
          <p:cNvPr id="14" name="Rounded Rectangle 13"/>
          <p:cNvSpPr/>
          <p:nvPr/>
        </p:nvSpPr>
        <p:spPr>
          <a:xfrm>
            <a:off x="755650" y="4605338"/>
            <a:ext cx="4533900" cy="668337"/>
          </a:xfrm>
          <a:prstGeom prst="roundRect">
            <a:avLst/>
          </a:prstGeom>
          <a:solidFill>
            <a:srgbClr val="AFD2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solidFill>
                  <a:schemeClr val="tx1"/>
                </a:solidFill>
                <a:ea typeface="Arial" pitchFamily="-101" charset="0"/>
                <a:cs typeface="Arial" pitchFamily="-101" charset="0"/>
              </a:rPr>
              <a:t>The Endangered Species Act </a:t>
            </a:r>
            <a:endParaRPr lang="en-GB" dirty="0">
              <a:solidFill>
                <a:schemeClr val="tx1"/>
              </a:solidFill>
            </a:endParaRPr>
          </a:p>
        </p:txBody>
      </p:sp>
      <p:sp>
        <p:nvSpPr>
          <p:cNvPr id="15" name="Rounded Rectangle 14"/>
          <p:cNvSpPr/>
          <p:nvPr/>
        </p:nvSpPr>
        <p:spPr>
          <a:xfrm>
            <a:off x="755650" y="5378450"/>
            <a:ext cx="4533900" cy="668338"/>
          </a:xfrm>
          <a:prstGeom prst="roundRect">
            <a:avLst/>
          </a:prstGeom>
          <a:solidFill>
            <a:srgbClr val="A3C7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solidFill>
                  <a:schemeClr val="tx1"/>
                </a:solidFill>
                <a:ea typeface="Arial" pitchFamily="-101" charset="0"/>
                <a:cs typeface="Arial" pitchFamily="-101" charset="0"/>
              </a:rPr>
              <a:t>The Resource Conservation and Recovery Act</a:t>
            </a:r>
            <a:endParaRPr lang="en-GB" dirty="0">
              <a:solidFill>
                <a:schemeClr val="tx1"/>
              </a:solidFill>
            </a:endParaRPr>
          </a:p>
        </p:txBody>
      </p:sp>
    </p:spTree>
    <p:extLst>
      <p:ext uri="{BB962C8B-B14F-4D97-AF65-F5344CB8AC3E}">
        <p14:creationId xmlns:p14="http://schemas.microsoft.com/office/powerpoint/2010/main" val="2207552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755650" y="1249363"/>
            <a:ext cx="7632700" cy="1593850"/>
          </a:xfrm>
          <a:prstGeom prst="roundRect">
            <a:avLst>
              <a:gd name="adj" fmla="val 11555"/>
            </a:avLst>
          </a:prstGeom>
          <a:solidFill>
            <a:srgbClr val="AFD2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altLang="en-US" dirty="0">
                <a:solidFill>
                  <a:schemeClr val="tx1"/>
                </a:solidFill>
                <a:cs typeface="Arial" panose="020B0604020202020204" pitchFamily="34" charset="0"/>
              </a:rPr>
              <a:t>Earth Day is especially important for kids! What happens to the Earth today determines what type of world kids will have when they grow up. Conservation is very important. Kids like you can help by encouraging your parents to purchase eco-friendly goods, by turning off the lights when you leave a room, and by using less water. </a:t>
            </a:r>
          </a:p>
        </p:txBody>
      </p:sp>
      <p:sp>
        <p:nvSpPr>
          <p:cNvPr id="19459" name="Title 1"/>
          <p:cNvSpPr>
            <a:spLocks noGrp="1"/>
          </p:cNvSpPr>
          <p:nvPr>
            <p:ph type="title"/>
          </p:nvPr>
        </p:nvSpPr>
        <p:spPr>
          <a:xfrm>
            <a:off x="457200" y="479425"/>
            <a:ext cx="8220075" cy="993775"/>
          </a:xfrm>
        </p:spPr>
        <p:txBody>
          <a:bodyPr/>
          <a:lstStyle/>
          <a:p>
            <a:pPr eaLnBrk="1" hangingPunct="1"/>
            <a:r>
              <a:rPr lang="en-GB" altLang="en-US"/>
              <a:t>What Can I Do?</a:t>
            </a:r>
          </a:p>
        </p:txBody>
      </p:sp>
      <p:sp>
        <p:nvSpPr>
          <p:cNvPr id="19461" name="TextBox 4"/>
          <p:cNvSpPr txBox="1">
            <a:spLocks noChangeArrowheads="1"/>
          </p:cNvSpPr>
          <p:nvPr/>
        </p:nvSpPr>
        <p:spPr bwMode="auto">
          <a:xfrm>
            <a:off x="661988" y="2906713"/>
            <a:ext cx="7632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dirty="0">
                <a:solidFill>
                  <a:schemeClr val="tx1"/>
                </a:solidFill>
                <a:latin typeface="+mn-lt"/>
              </a:rPr>
              <a:t>Here are some other ideas for how you can help look after the Earth. </a:t>
            </a:r>
          </a:p>
        </p:txBody>
      </p:sp>
      <p:sp>
        <p:nvSpPr>
          <p:cNvPr id="6" name="Oval 5"/>
          <p:cNvSpPr/>
          <p:nvPr/>
        </p:nvSpPr>
        <p:spPr>
          <a:xfrm>
            <a:off x="755650" y="3441700"/>
            <a:ext cx="1082675" cy="1084263"/>
          </a:xfrm>
          <a:prstGeom prst="ellipse">
            <a:avLst/>
          </a:prstGeom>
          <a:solidFill>
            <a:srgbClr val="A3C7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946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6613" y="3625850"/>
            <a:ext cx="1001712"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Rectangle 8"/>
          <p:cNvSpPr>
            <a:spLocks noChangeArrowheads="1"/>
          </p:cNvSpPr>
          <p:nvPr/>
        </p:nvSpPr>
        <p:spPr bwMode="auto">
          <a:xfrm>
            <a:off x="1920875" y="3800475"/>
            <a:ext cx="21563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1600">
                <a:solidFill>
                  <a:schemeClr val="tx1"/>
                </a:solidFill>
                <a:latin typeface="+mn-lt"/>
                <a:cs typeface="Arial" panose="020B0604020202020204" pitchFamily="34" charset="0"/>
              </a:rPr>
              <a:t>Take shorter showers.</a:t>
            </a:r>
          </a:p>
        </p:txBody>
      </p:sp>
      <p:sp>
        <p:nvSpPr>
          <p:cNvPr id="10" name="Oval 9"/>
          <p:cNvSpPr/>
          <p:nvPr/>
        </p:nvSpPr>
        <p:spPr>
          <a:xfrm>
            <a:off x="755650" y="4786313"/>
            <a:ext cx="1082675" cy="1084262"/>
          </a:xfrm>
          <a:prstGeom prst="ellipse">
            <a:avLst/>
          </a:prstGeom>
          <a:solidFill>
            <a:srgbClr val="AFD2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9466"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4413" y="4913313"/>
            <a:ext cx="5651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7" name="Rectangle 11"/>
          <p:cNvSpPr>
            <a:spLocks noChangeArrowheads="1"/>
          </p:cNvSpPr>
          <p:nvPr/>
        </p:nvSpPr>
        <p:spPr bwMode="auto">
          <a:xfrm>
            <a:off x="1911350" y="5143500"/>
            <a:ext cx="25875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1600" dirty="0">
                <a:solidFill>
                  <a:schemeClr val="tx1"/>
                </a:solidFill>
                <a:latin typeface="+mn-lt"/>
                <a:cs typeface="Arial" panose="020B0604020202020204" pitchFamily="34" charset="0"/>
              </a:rPr>
              <a:t>Use LED or CFL lightbulbs.</a:t>
            </a:r>
          </a:p>
        </p:txBody>
      </p:sp>
      <p:sp>
        <p:nvSpPr>
          <p:cNvPr id="14" name="Oval 13"/>
          <p:cNvSpPr/>
          <p:nvPr/>
        </p:nvSpPr>
        <p:spPr>
          <a:xfrm>
            <a:off x="4581525" y="4786313"/>
            <a:ext cx="1082675" cy="1084262"/>
          </a:xfrm>
          <a:prstGeom prst="ellipse">
            <a:avLst/>
          </a:prstGeom>
          <a:solidFill>
            <a:srgbClr val="A3C7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5" name="Oval 14"/>
          <p:cNvSpPr/>
          <p:nvPr/>
        </p:nvSpPr>
        <p:spPr>
          <a:xfrm>
            <a:off x="4581525" y="3441700"/>
            <a:ext cx="1082675" cy="1084263"/>
          </a:xfrm>
          <a:prstGeom prst="ellipse">
            <a:avLst/>
          </a:prstGeom>
          <a:solidFill>
            <a:srgbClr val="AFD2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9471" name="Rectangle 16"/>
          <p:cNvSpPr>
            <a:spLocks noChangeArrowheads="1"/>
          </p:cNvSpPr>
          <p:nvPr/>
        </p:nvSpPr>
        <p:spPr bwMode="auto">
          <a:xfrm>
            <a:off x="5741988" y="5151438"/>
            <a:ext cx="8980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1600">
                <a:solidFill>
                  <a:schemeClr val="tx1"/>
                </a:solidFill>
                <a:latin typeface="+mn-lt"/>
                <a:cs typeface="Arial" panose="020B0604020202020204" pitchFamily="34" charset="0"/>
              </a:rPr>
              <a:t>Recycle.</a:t>
            </a:r>
          </a:p>
        </p:txBody>
      </p:sp>
      <p:pic>
        <p:nvPicPr>
          <p:cNvPr id="19472"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19650" y="3670300"/>
            <a:ext cx="6826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3" name="Rectangle 18"/>
          <p:cNvSpPr>
            <a:spLocks noChangeArrowheads="1"/>
          </p:cNvSpPr>
          <p:nvPr/>
        </p:nvSpPr>
        <p:spPr bwMode="auto">
          <a:xfrm>
            <a:off x="5741989" y="3432175"/>
            <a:ext cx="26654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1600" dirty="0">
                <a:solidFill>
                  <a:schemeClr val="tx1"/>
                </a:solidFill>
                <a:latin typeface="+mn-lt"/>
                <a:cs typeface="Arial" panose="020B0604020202020204" pitchFamily="34" charset="0"/>
              </a:rPr>
              <a:t>Write letters to your state and national representatives telling them that you think conservation is important.</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30132" y="4976813"/>
            <a:ext cx="785460" cy="765175"/>
          </a:xfrm>
          <a:prstGeom prst="rect">
            <a:avLst/>
          </a:prstGeom>
        </p:spPr>
      </p:pic>
    </p:spTree>
    <p:extLst>
      <p:ext uri="{BB962C8B-B14F-4D97-AF65-F5344CB8AC3E}">
        <p14:creationId xmlns:p14="http://schemas.microsoft.com/office/powerpoint/2010/main" val="1467698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p:nvPr>
        </p:nvSpPr>
        <p:spPr>
          <a:xfrm>
            <a:off x="503238" y="1166813"/>
            <a:ext cx="8220075" cy="995362"/>
          </a:xfrm>
        </p:spPr>
        <p:txBody>
          <a:bodyPr/>
          <a:lstStyle/>
          <a:p>
            <a:pPr algn="ctr" eaLnBrk="1" hangingPunct="1"/>
            <a:r>
              <a:rPr lang="en-GB" altLang="en-US"/>
              <a:t>We only have one Earth! Let’s take care of it!</a:t>
            </a:r>
          </a:p>
        </p:txBody>
      </p:sp>
      <p:pic>
        <p:nvPicPr>
          <p:cNvPr id="2048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03475" y="2547938"/>
            <a:ext cx="4337050" cy="327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924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 id="{854539AC-FA50-40BB-9D8D-A753FBF5E510}" vid="{8DACF810-3772-463E-B189-732B086EE0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US-T-318-Earth-Day-PowerPoint</Template>
  <TotalTime>7</TotalTime>
  <Words>239</Words>
  <Application>Microsoft Office PowerPoint</Application>
  <PresentationFormat>On-screen Show (4:3)</PresentationFormat>
  <Paragraphs>17</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Calibri</vt:lpstr>
      <vt:lpstr>Twinkl</vt:lpstr>
      <vt:lpstr>Arial</vt:lpstr>
      <vt:lpstr>Sassoon Infant Rg</vt:lpstr>
      <vt:lpstr>Office Theme</vt:lpstr>
      <vt:lpstr>PowerPoint Presentation</vt:lpstr>
      <vt:lpstr>What Is Earth Day?</vt:lpstr>
      <vt:lpstr>How Has Earth Day Helped Us?</vt:lpstr>
      <vt:lpstr>What Can I Do?</vt:lpstr>
      <vt:lpstr>We only have one Earth! Let’s take care of it!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Thomas Becker</dc:creator>
  <cp:lastModifiedBy>Thomas Becker</cp:lastModifiedBy>
  <cp:revision>7</cp:revision>
  <dcterms:created xsi:type="dcterms:W3CDTF">2019-04-08T15:06:15Z</dcterms:created>
  <dcterms:modified xsi:type="dcterms:W3CDTF">2019-04-08T15:14:12Z</dcterms:modified>
</cp:coreProperties>
</file>